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4"/>
    <p:sldMasterId id="2147483661" r:id="rId5"/>
    <p:sldMasterId id="2147483662" r:id="rId6"/>
    <p:sldMasterId id="2147483701" r:id="rId7"/>
    <p:sldMasterId id="2147483689" r:id="rId8"/>
    <p:sldMasterId id="2147483675" r:id="rId9"/>
  </p:sldMasterIdLst>
  <p:notesMasterIdLst>
    <p:notesMasterId r:id="rId48"/>
  </p:notesMasterIdLst>
  <p:handoutMasterIdLst>
    <p:handoutMasterId r:id="rId49"/>
  </p:handoutMasterIdLst>
  <p:sldIdLst>
    <p:sldId id="341" r:id="rId10"/>
    <p:sldId id="840" r:id="rId11"/>
    <p:sldId id="764" r:id="rId12"/>
    <p:sldId id="767" r:id="rId13"/>
    <p:sldId id="841" r:id="rId14"/>
    <p:sldId id="891" r:id="rId15"/>
    <p:sldId id="894" r:id="rId16"/>
    <p:sldId id="535" r:id="rId17"/>
    <p:sldId id="893" r:id="rId18"/>
    <p:sldId id="889" r:id="rId19"/>
    <p:sldId id="890" r:id="rId20"/>
    <p:sldId id="892" r:id="rId21"/>
    <p:sldId id="836" r:id="rId22"/>
    <p:sldId id="659" r:id="rId23"/>
    <p:sldId id="883" r:id="rId24"/>
    <p:sldId id="884" r:id="rId25"/>
    <p:sldId id="822" r:id="rId26"/>
    <p:sldId id="865" r:id="rId27"/>
    <p:sldId id="800" r:id="rId28"/>
    <p:sldId id="801" r:id="rId29"/>
    <p:sldId id="802" r:id="rId30"/>
    <p:sldId id="807" r:id="rId31"/>
    <p:sldId id="810" r:id="rId32"/>
    <p:sldId id="812" r:id="rId33"/>
    <p:sldId id="814" r:id="rId34"/>
    <p:sldId id="815" r:id="rId35"/>
    <p:sldId id="869" r:id="rId36"/>
    <p:sldId id="871" r:id="rId37"/>
    <p:sldId id="872" r:id="rId38"/>
    <p:sldId id="873" r:id="rId39"/>
    <p:sldId id="874" r:id="rId40"/>
    <p:sldId id="875" r:id="rId41"/>
    <p:sldId id="876" r:id="rId42"/>
    <p:sldId id="877" r:id="rId43"/>
    <p:sldId id="878" r:id="rId44"/>
    <p:sldId id="879" r:id="rId45"/>
    <p:sldId id="880" r:id="rId46"/>
    <p:sldId id="881" r:id="rId4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341"/>
            <p14:sldId id="840"/>
            <p14:sldId id="764"/>
            <p14:sldId id="767"/>
            <p14:sldId id="841"/>
            <p14:sldId id="891"/>
            <p14:sldId id="894"/>
            <p14:sldId id="535"/>
            <p14:sldId id="893"/>
            <p14:sldId id="889"/>
            <p14:sldId id="890"/>
            <p14:sldId id="892"/>
            <p14:sldId id="836"/>
            <p14:sldId id="659"/>
            <p14:sldId id="883"/>
            <p14:sldId id="884"/>
            <p14:sldId id="822"/>
            <p14:sldId id="865"/>
            <p14:sldId id="800"/>
            <p14:sldId id="801"/>
            <p14:sldId id="802"/>
            <p14:sldId id="807"/>
            <p14:sldId id="810"/>
            <p14:sldId id="812"/>
            <p14:sldId id="814"/>
            <p14:sldId id="815"/>
            <p14:sldId id="869"/>
            <p14:sldId id="871"/>
            <p14:sldId id="872"/>
            <p14:sldId id="873"/>
            <p14:sldId id="874"/>
            <p14:sldId id="875"/>
            <p14:sldId id="876"/>
            <p14:sldId id="877"/>
            <p14:sldId id="878"/>
            <p14:sldId id="879"/>
            <p14:sldId id="880"/>
            <p14:sldId id="881"/>
          </p14:sldIdLst>
        </p14:section>
        <p14:section name="Default Section" id="{D064656E-B9C6-46C3-B3CD-814297A2DB6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kins, Doug" initials="PD" lastIdx="8" clrIdx="0">
    <p:extLst>
      <p:ext uri="{19B8F6BF-5375-455C-9EA6-DF929625EA0E}">
        <p15:presenceInfo xmlns:p15="http://schemas.microsoft.com/office/powerpoint/2012/main" userId="S::DMPERKINS@MITRE.ORG::d82ec70b-1587-4aa4-9386-c2d1e613b09a" providerId="AD"/>
      </p:ext>
    </p:extLst>
  </p:cmAuthor>
  <p:cmAuthor id="2" name="Withers, Paul M (FAA)" initials="WPM(" lastIdx="1" clrIdx="1">
    <p:extLst>
      <p:ext uri="{19B8F6BF-5375-455C-9EA6-DF929625EA0E}">
        <p15:presenceInfo xmlns:p15="http://schemas.microsoft.com/office/powerpoint/2012/main" userId="S-1-5-21-3215564045-1863808890-1157122868-1910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DDDDDD"/>
    <a:srgbClr val="1D2F68"/>
    <a:srgbClr val="33CCCC"/>
    <a:srgbClr val="0A88E6"/>
    <a:srgbClr val="FF0000"/>
    <a:srgbClr val="CCFFFF"/>
    <a:srgbClr val="FFFFCC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7" autoAdjust="0"/>
    <p:restoredTop sz="94717" autoAdjust="0"/>
  </p:normalViewPr>
  <p:slideViewPr>
    <p:cSldViewPr snapToGrid="0">
      <p:cViewPr varScale="1">
        <p:scale>
          <a:sx n="81" d="100"/>
          <a:sy n="81" d="100"/>
        </p:scale>
        <p:origin x="178" y="67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0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 photo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16" y="0"/>
            <a:ext cx="4813384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134369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1" y="1795830"/>
            <a:ext cx="4108027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70886" y="3393862"/>
            <a:ext cx="405973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977852" y="177768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508126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4" y="1508126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6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6"/>
          <p:cNvGrpSpPr>
            <a:grpSpLocks/>
          </p:cNvGrpSpPr>
          <p:nvPr userDrawn="1"/>
        </p:nvGrpSpPr>
        <p:grpSpPr bwMode="auto">
          <a:xfrm>
            <a:off x="739777" y="2791334"/>
            <a:ext cx="7693025" cy="1057275"/>
            <a:chOff x="466" y="2509"/>
            <a:chExt cx="4846" cy="666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466" y="2509"/>
              <a:ext cx="4846" cy="0"/>
            </a:xfrm>
            <a:prstGeom prst="line">
              <a:avLst/>
            </a:prstGeom>
            <a:noFill/>
            <a:ln w="6350">
              <a:solidFill>
                <a:srgbClr val="FDAA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66" y="3175"/>
              <a:ext cx="4846" cy="0"/>
            </a:xfrm>
            <a:prstGeom prst="line">
              <a:avLst/>
            </a:prstGeom>
            <a:noFill/>
            <a:ln w="6350">
              <a:solidFill>
                <a:srgbClr val="FDAA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 userDrawn="1">
            <p:ph type="title"/>
          </p:nvPr>
        </p:nvSpPr>
        <p:spPr>
          <a:xfrm>
            <a:off x="722313" y="2645195"/>
            <a:ext cx="7772400" cy="136207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6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0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2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5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5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4899" y="6248400"/>
            <a:ext cx="11012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889E-0AA9-4E7D-A598-ABC277C80D6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C547-0424-4E0F-8710-DF4E418B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16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889E-0AA9-4E7D-A598-ABC277C80D6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C547-0424-4E0F-8710-DF4E418B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4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889E-0AA9-4E7D-A598-ABC277C80D6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C547-0424-4E0F-8710-DF4E418B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34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889E-0AA9-4E7D-A598-ABC277C80D6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C547-0424-4E0F-8710-DF4E418B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28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889E-0AA9-4E7D-A598-ABC277C80D6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C547-0424-4E0F-8710-DF4E418B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94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889E-0AA9-4E7D-A598-ABC277C80D6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C547-0424-4E0F-8710-DF4E418B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10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889E-0AA9-4E7D-A598-ABC277C80D6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C547-0424-4E0F-8710-DF4E418B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32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889E-0AA9-4E7D-A598-ABC277C80D6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C547-0424-4E0F-8710-DF4E418B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32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889E-0AA9-4E7D-A598-ABC277C80D6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C547-0424-4E0F-8710-DF4E418B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93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889E-0AA9-4E7D-A598-ABC277C80D6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C547-0424-4E0F-8710-DF4E418B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9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889E-0AA9-4E7D-A598-ABC277C80D6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C547-0424-4E0F-8710-DF4E418B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80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A22B-9FF9-4ACF-BB27-EB73121237A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5446-7412-4217-91AB-6A9CF1DF7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54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A22B-9FF9-4ACF-BB27-EB73121237A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5446-7412-4217-91AB-6A9CF1DF7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72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A22B-9FF9-4ACF-BB27-EB73121237A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5446-7412-4217-91AB-6A9CF1DF7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0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A22B-9FF9-4ACF-BB27-EB73121237A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5446-7412-4217-91AB-6A9CF1DF7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425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A22B-9FF9-4ACF-BB27-EB73121237A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5446-7412-4217-91AB-6A9CF1DF7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52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A22B-9FF9-4ACF-BB27-EB73121237A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5446-7412-4217-91AB-6A9CF1DF7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87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A22B-9FF9-4ACF-BB27-EB73121237A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5446-7412-4217-91AB-6A9CF1DF7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03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A22B-9FF9-4ACF-BB27-EB73121237A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5446-7412-4217-91AB-6A9CF1DF7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185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A22B-9FF9-4ACF-BB27-EB73121237A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5446-7412-4217-91AB-6A9CF1DF7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1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A22B-9FF9-4ACF-BB27-EB73121237A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5446-7412-4217-91AB-6A9CF1DF7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45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A22B-9FF9-4ACF-BB27-EB73121237A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5446-7412-4217-91AB-6A9CF1DF7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15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1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3" cy="1395412"/>
          </a:xfrm>
        </p:spPr>
        <p:txBody>
          <a:bodyPr anchor="t"/>
          <a:lstStyle>
            <a:lvl1pPr algn="l">
              <a:defRPr sz="3600"/>
            </a:lvl1pPr>
          </a:lstStyle>
          <a:p>
            <a:pPr lvl="0"/>
            <a:r>
              <a:rPr lang="en-US" noProof="0" dirty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40" y="4497389"/>
            <a:ext cx="48228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  <a:br>
              <a:rPr lang="en-US" sz="1600" dirty="0">
                <a:solidFill>
                  <a:srgbClr val="1D2F68"/>
                </a:solidFill>
              </a:rPr>
            </a:b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2" y="271464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554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4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508126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4" y="1508126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1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8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7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2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6"/>
          <p:cNvGrpSpPr>
            <a:grpSpLocks/>
          </p:cNvGrpSpPr>
          <p:nvPr userDrawn="1"/>
        </p:nvGrpSpPr>
        <p:grpSpPr bwMode="auto">
          <a:xfrm>
            <a:off x="739777" y="2791334"/>
            <a:ext cx="7693025" cy="1057275"/>
            <a:chOff x="466" y="2509"/>
            <a:chExt cx="4846" cy="666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466" y="2509"/>
              <a:ext cx="4846" cy="0"/>
            </a:xfrm>
            <a:prstGeom prst="line">
              <a:avLst/>
            </a:prstGeom>
            <a:noFill/>
            <a:ln w="6350">
              <a:solidFill>
                <a:srgbClr val="FDAA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66" y="3175"/>
              <a:ext cx="4846" cy="0"/>
            </a:xfrm>
            <a:prstGeom prst="line">
              <a:avLst/>
            </a:prstGeom>
            <a:noFill/>
            <a:ln w="6350">
              <a:solidFill>
                <a:srgbClr val="FDAA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 userDrawn="1">
            <p:ph type="title"/>
          </p:nvPr>
        </p:nvSpPr>
        <p:spPr>
          <a:xfrm>
            <a:off x="722313" y="2645195"/>
            <a:ext cx="7772400" cy="136207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6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4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8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0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6"/>
          <p:cNvGrpSpPr>
            <a:grpSpLocks/>
          </p:cNvGrpSpPr>
          <p:nvPr userDrawn="1"/>
        </p:nvGrpSpPr>
        <p:grpSpPr bwMode="auto">
          <a:xfrm>
            <a:off x="739777" y="2791334"/>
            <a:ext cx="7693025" cy="1057275"/>
            <a:chOff x="466" y="2509"/>
            <a:chExt cx="4846" cy="666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466" y="2509"/>
              <a:ext cx="4846" cy="0"/>
            </a:xfrm>
            <a:prstGeom prst="line">
              <a:avLst/>
            </a:prstGeom>
            <a:noFill/>
            <a:ln w="6350">
              <a:solidFill>
                <a:srgbClr val="FDAA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66" y="3175"/>
              <a:ext cx="4846" cy="0"/>
            </a:xfrm>
            <a:prstGeom prst="line">
              <a:avLst/>
            </a:prstGeom>
            <a:noFill/>
            <a:ln w="6350">
              <a:solidFill>
                <a:srgbClr val="FDAA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 userDrawn="1">
            <p:ph type="title"/>
          </p:nvPr>
        </p:nvSpPr>
        <p:spPr>
          <a:xfrm>
            <a:off x="722313" y="2645195"/>
            <a:ext cx="7772400" cy="136207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7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1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6088" y="312737"/>
            <a:ext cx="4983163" cy="1656105"/>
          </a:xfrm>
        </p:spPr>
        <p:txBody>
          <a:bodyPr anchor="t"/>
          <a:lstStyle>
            <a:lvl1pPr algn="l">
              <a:defRPr sz="2800" baseline="0"/>
            </a:lvl1pPr>
          </a:lstStyle>
          <a:p>
            <a:pPr lvl="0"/>
            <a:r>
              <a:rPr lang="en-US" noProof="0" dirty="0"/>
              <a:t>Northeast </a:t>
            </a:r>
            <a:r>
              <a:rPr lang="en-US" noProof="0" dirty="0" err="1"/>
              <a:t>Cooridor</a:t>
            </a:r>
            <a:r>
              <a:rPr lang="en-US" noProof="0" dirty="0"/>
              <a:t> Atlantic Coast Routes (NEC ACR)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November 5, 2020 Implementation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40" y="4497389"/>
            <a:ext cx="5204833" cy="157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750" b="1" dirty="0">
                <a:solidFill>
                  <a:srgbClr val="1D2F68"/>
                </a:solidFill>
              </a:rPr>
              <a:t>Presented to:  </a:t>
            </a:r>
            <a:r>
              <a:rPr lang="en-US" sz="1750" b="0" kern="1200" dirty="0">
                <a:solidFill>
                  <a:srgbClr val="1D2F68"/>
                </a:solidFill>
                <a:latin typeface="Arial" charset="0"/>
                <a:ea typeface="+mn-ea"/>
                <a:cs typeface="+mn-cs"/>
              </a:rPr>
              <a:t>Flight Plan Filers</a:t>
            </a:r>
          </a:p>
          <a:p>
            <a:pPr>
              <a:buFontTx/>
              <a:buNone/>
            </a:pPr>
            <a:r>
              <a:rPr lang="en-US" sz="1750" b="1" dirty="0">
                <a:solidFill>
                  <a:srgbClr val="1D2F68"/>
                </a:solidFill>
              </a:rPr>
              <a:t>By:  </a:t>
            </a:r>
            <a:r>
              <a:rPr lang="en-US" sz="1750" kern="1200" dirty="0">
                <a:solidFill>
                  <a:srgbClr val="1D2F68"/>
                </a:solidFill>
                <a:latin typeface="Arial" charset="0"/>
                <a:ea typeface="+mn-ea"/>
                <a:cs typeface="+mn-cs"/>
              </a:rPr>
              <a:t>Paul Withers, FAA Co-Lead (Management)</a:t>
            </a:r>
          </a:p>
          <a:p>
            <a:pPr>
              <a:buNone/>
            </a:pPr>
            <a:r>
              <a:rPr lang="en-US" sz="1750" kern="1200" dirty="0">
                <a:solidFill>
                  <a:srgbClr val="1D2F68"/>
                </a:solidFill>
                <a:latin typeface="Arial" charset="0"/>
                <a:ea typeface="+mn-ea"/>
                <a:cs typeface="+mn-cs"/>
              </a:rPr>
              <a:t>        Joey Tinsley, FAA Co-Lead (NATCA)</a:t>
            </a:r>
          </a:p>
          <a:p>
            <a:pPr>
              <a:buFontTx/>
              <a:buNone/>
            </a:pPr>
            <a:r>
              <a:rPr lang="en-US" sz="1750" b="1" dirty="0">
                <a:solidFill>
                  <a:srgbClr val="1D2F68"/>
                </a:solidFill>
              </a:rPr>
              <a:t>Date:  </a:t>
            </a:r>
            <a:r>
              <a:rPr lang="en-US" sz="1750" b="0" dirty="0">
                <a:solidFill>
                  <a:srgbClr val="1D2F68"/>
                </a:solidFill>
              </a:rPr>
              <a:t>November 4,</a:t>
            </a:r>
            <a:r>
              <a:rPr lang="en-US" sz="1750" kern="1200" dirty="0">
                <a:solidFill>
                  <a:srgbClr val="1D2F68"/>
                </a:solidFill>
                <a:latin typeface="Arial" charset="0"/>
                <a:ea typeface="+mn-ea"/>
                <a:cs typeface="+mn-cs"/>
              </a:rPr>
              <a:t> 2020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2" y="271464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98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6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4899" y="6248400"/>
            <a:ext cx="11012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038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  <p:sldLayoutId id="2147483688" r:id="rId7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9500" y="6248400"/>
            <a:ext cx="11266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038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6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6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043505" y="6126159"/>
            <a:ext cx="2095505" cy="660400"/>
            <a:chOff x="3177" y="3859"/>
            <a:chExt cx="132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7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3634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4" y="6205539"/>
            <a:ext cx="4784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6" y="6384925"/>
            <a:ext cx="37401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96" y="6172748"/>
            <a:ext cx="627942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9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5889E-0AA9-4E7D-A598-ABC277C80D6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EC547-0424-4E0F-8710-DF4E418B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9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0A22B-9FF9-4ACF-BB27-EB73121237A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D5446-7412-4217-91AB-6A9CF1DF7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4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6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6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043505" y="6126159"/>
            <a:ext cx="2095505" cy="660400"/>
            <a:chOff x="3177" y="3859"/>
            <a:chExt cx="132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7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3634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4" y="6205539"/>
            <a:ext cx="4784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6" y="6384925"/>
            <a:ext cx="37401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96" y="6172748"/>
            <a:ext cx="627942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Daniel.b.mcmillan@faa.gov" TargetMode="External"/><Relationship Id="rId13" Type="http://schemas.openxmlformats.org/officeDocument/2006/relationships/hyperlink" Target="mailto:andre.a.ferguson@faa.gov" TargetMode="External"/><Relationship Id="rId3" Type="http://schemas.openxmlformats.org/officeDocument/2006/relationships/hyperlink" Target="mailto:dtennett@natca.net" TargetMode="External"/><Relationship Id="rId7" Type="http://schemas.openxmlformats.org/officeDocument/2006/relationships/hyperlink" Target="mailto:benjamin.j.dengler@faa.gov" TargetMode="External"/><Relationship Id="rId12" Type="http://schemas.openxmlformats.org/officeDocument/2006/relationships/hyperlink" Target="mailto:dpetersen13@hotmail.com" TargetMode="External"/><Relationship Id="rId2" Type="http://schemas.openxmlformats.org/officeDocument/2006/relationships/hyperlink" Target="mailto:terrence.drew@faa.gov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cassie.iddings@gmail.com" TargetMode="External"/><Relationship Id="rId11" Type="http://schemas.openxmlformats.org/officeDocument/2006/relationships/hyperlink" Target="mailto:ross.gibson@faa.gov" TargetMode="External"/><Relationship Id="rId5" Type="http://schemas.openxmlformats.org/officeDocument/2006/relationships/hyperlink" Target="mailto:John.Higgins@faa.gov" TargetMode="External"/><Relationship Id="rId10" Type="http://schemas.openxmlformats.org/officeDocument/2006/relationships/hyperlink" Target="mailto:Zjxoapm@gmail.com" TargetMode="External"/><Relationship Id="rId4" Type="http://schemas.openxmlformats.org/officeDocument/2006/relationships/hyperlink" Target="mailto:robert.ocon@faa.gov" TargetMode="External"/><Relationship Id="rId9" Type="http://schemas.openxmlformats.org/officeDocument/2006/relationships/hyperlink" Target="mailto:Kevin.W.Condon@faa.go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oseph.b.tinsley@faa.gov" TargetMode="External"/><Relationship Id="rId2" Type="http://schemas.openxmlformats.org/officeDocument/2006/relationships/hyperlink" Target="mailto:paul.m.withers@faa.gov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46088" y="343218"/>
            <a:ext cx="5134905" cy="1790382"/>
          </a:xfrm>
        </p:spPr>
        <p:txBody>
          <a:bodyPr/>
          <a:lstStyle/>
          <a:p>
            <a:r>
              <a:rPr lang="en-US" dirty="0"/>
              <a:t>Northeast Corridor</a:t>
            </a:r>
            <a:br>
              <a:rPr lang="en-US" dirty="0"/>
            </a:br>
            <a:r>
              <a:rPr lang="en-US" dirty="0"/>
              <a:t>Atlantic Coast Routes</a:t>
            </a:r>
            <a:br>
              <a:rPr lang="en-US" dirty="0"/>
            </a:br>
            <a:r>
              <a:rPr lang="en-US" dirty="0"/>
              <a:t>(NEC ACR)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11/5/2020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2588793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ZJX Q-Route/Y-Route NOTAMs </a:t>
            </a:r>
            <a:br>
              <a:rPr lang="en-US" sz="4000" dirty="0"/>
            </a:br>
            <a:endParaRPr lang="en-US" sz="1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79" y="1256714"/>
            <a:ext cx="7923196" cy="5136542"/>
          </a:xfrm>
        </p:spPr>
        <p:txBody>
          <a:bodyPr/>
          <a:lstStyle/>
          <a:p>
            <a:r>
              <a:rPr lang="en-US" sz="1800" u="sng" dirty="0">
                <a:latin typeface="Arial" panose="020B0604020202020204" pitchFamily="34" charset="0"/>
                <a:ea typeface="Arial" panose="020B0604020202020204" pitchFamily="34" charset="0"/>
              </a:rPr>
              <a:t>Q-Routes: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Existing “ATC ASSIGNED ONLY” NOTAMs for the following Florida Q-Routes will be cancelled and reissued on 9/10/2020 and will be effective through 12/2/</a:t>
            </a:r>
            <a:r>
              <a:rPr lang="en-US" sz="1800" u="sng" dirty="0">
                <a:latin typeface="Arial" panose="020B0604020202020204" pitchFamily="34" charset="0"/>
                <a:ea typeface="Arial" panose="020B0604020202020204" pitchFamily="34" charset="0"/>
              </a:rPr>
              <a:t>2021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</a:rPr>
              <a:t>Q85, Q87, Q97, Q109, Q113, Q135, Q409</a:t>
            </a:r>
          </a:p>
          <a:p>
            <a:r>
              <a:rPr lang="en-US" sz="1800" u="sng" dirty="0">
                <a:latin typeface="Arial" panose="020B0604020202020204" pitchFamily="34" charset="0"/>
                <a:ea typeface="Arial" panose="020B0604020202020204" pitchFamily="34" charset="0"/>
              </a:rPr>
              <a:t>Y-Routes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: Existing “ATC ASSIGNED ONLY” NOTAMs for the following Florida Y-Routes will be cancelled and reissued on 9/10/2020 and will be effective through 12/2/</a:t>
            </a:r>
            <a:r>
              <a:rPr lang="en-US" sz="1800" u="sng" dirty="0">
                <a:latin typeface="Arial" panose="020B0604020202020204" pitchFamily="34" charset="0"/>
                <a:ea typeface="Arial" panose="020B0604020202020204" pitchFamily="34" charset="0"/>
              </a:rPr>
              <a:t>2021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</a:rPr>
              <a:t>Y289, Y291, Y299, Y309, Y319, Y323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</a:rPr>
              <a:t>The NA NOTAM for Y307 has </a:t>
            </a:r>
            <a:r>
              <a:rPr lang="en-US" sz="1400">
                <a:latin typeface="Arial" panose="020B0604020202020204" pitchFamily="34" charset="0"/>
                <a:ea typeface="Arial" panose="020B0604020202020204" pitchFamily="34" charset="0"/>
              </a:rPr>
              <a:t>been cancelled</a:t>
            </a:r>
            <a:endParaRPr lang="en-US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9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ZJX Q-Route NA NOTAMs </a:t>
            </a:r>
            <a:br>
              <a:rPr lang="en-US" sz="4000" dirty="0"/>
            </a:br>
            <a:r>
              <a:rPr lang="en-US" sz="2400" dirty="0"/>
              <a:t>Effective through 12/2/</a:t>
            </a:r>
            <a:r>
              <a:rPr lang="en-US" sz="2400" u="sng" dirty="0"/>
              <a:t>2021</a:t>
            </a:r>
            <a:endParaRPr lang="en-US" sz="1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79" y="1256714"/>
            <a:ext cx="8513746" cy="5136542"/>
          </a:xfrm>
        </p:spPr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FDC 0/9552 ZJX SC..NC..ROUTE ZJX. Q85 IGARY, SC TO SMPRR, NC. ATC ASSIGNED ONLY. 2009101058-2112020900 </a:t>
            </a:r>
          </a:p>
          <a:p>
            <a:r>
              <a:rPr lang="en-US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FDC 0/9554 ZJX SC..ROUTE ZJX. Q87 JROSS, SC TO LCAPE, SC. ATC ASSIGNED ONLY. 2009101059-2112020900 </a:t>
            </a:r>
          </a:p>
          <a:p>
            <a:r>
              <a:rPr lang="en-US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FDC 0/9563 ZJX SC..NC..ROUTE ZJX. Q97 CAKET, SC TO ELLDE, NC. ATC ASSIGNED ONLY. 2009101102-2112020900 </a:t>
            </a:r>
          </a:p>
          <a:p>
            <a:r>
              <a:rPr lang="en-US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FDC 0/9565 ZJX SC..ROUTE ZJX. Q109 PANDY, SC TO LAANA, NC. ATC ASSIGNED ONLY. 2009101103-2112020900 </a:t>
            </a:r>
          </a:p>
          <a:p>
            <a:r>
              <a:rPr lang="en-US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FDC 0/9567 ZJX SC..ROUTE ZJX. Q113 RAYVO, SC TO SARKY, SC. ATC ASSIGNED ONLY. 2009101105-2112020900 </a:t>
            </a:r>
          </a:p>
          <a:p>
            <a:r>
              <a:rPr lang="en-US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FDC 0/9569 ZJX SC..NC..ROUTE ZJX. Q135 JROSS, SC TO RAPZZ, NC. ATC ASSIGNED ONLY. 2009101107-2112020900 </a:t>
            </a:r>
          </a:p>
          <a:p>
            <a:r>
              <a:rPr lang="en-US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FDC 0/9577 ZJX SC..ROUTE ZJX. Q409 JROSS, SC TO MRPIT, NC.. ATC ASSIGNED ONLY. 2009101109-2112020900 </a:t>
            </a: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9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ZJX Y-Route NA NOTAMs </a:t>
            </a:r>
            <a:br>
              <a:rPr lang="en-US" sz="4000" dirty="0"/>
            </a:br>
            <a:r>
              <a:rPr lang="en-US" sz="2400" dirty="0"/>
              <a:t>Effective through 12/2/</a:t>
            </a:r>
            <a:r>
              <a:rPr lang="en-US" sz="2400" u="sng" dirty="0"/>
              <a:t>2021</a:t>
            </a:r>
            <a:endParaRPr lang="en-US" sz="1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79" y="1256714"/>
            <a:ext cx="7923196" cy="5136542"/>
          </a:xfrm>
        </p:spPr>
        <p:txBody>
          <a:bodyPr/>
          <a:lstStyle/>
          <a:p>
            <a:r>
              <a:rPr lang="en-US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FDC 0/9510 ZJX SC..GA..FL..ROUTE ZJX. Y289 DULEE, OA TO ZILLS, OA. ATC ASSIGNED ONLY. 2009101040-2112020900 </a:t>
            </a:r>
          </a:p>
          <a:p>
            <a:r>
              <a:rPr lang="en-US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FDC 0/9517 ZJX SC..GA..FL..ROUTE ZJX. Y291 HOAGG, OA TO SAGGY ,OA. ATC ASSIGNED ONLY. 2009101043-2112020900 </a:t>
            </a:r>
          </a:p>
          <a:p>
            <a:r>
              <a:rPr lang="en-US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FDC 0/9519 ZJX SC..GA..FL..ROUTE ZJX. Y299 GRUBR, OA TO JRDAN, OA. ATC ASSIGNED ONLY. 2009101044-2112020900 </a:t>
            </a:r>
          </a:p>
          <a:p>
            <a:r>
              <a:rPr lang="en-US" sz="1800" i="0" u="none" strike="sngStrike" dirty="0">
                <a:solidFill>
                  <a:srgbClr val="000000"/>
                </a:solidFill>
                <a:latin typeface="Calibri" panose="020F0502020204030204" pitchFamily="34" charset="0"/>
              </a:rPr>
              <a:t>FDC 0/9521 ZJX SC..GA..FL..ROUTE ZJX. Y307 CARPX, OA TO GARIC, OA. ATC ASSIGNED ONLY. 2009101046-2112020900 </a:t>
            </a:r>
          </a:p>
          <a:p>
            <a:r>
              <a:rPr lang="en-US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FDC 0/9524 ZJX SC..GA..FL..ROUTE ZJX. Y309 PELCN, OA TO IDOLS, OA. ATC ASSIGNED ONLY. 2009101048-2112020900 </a:t>
            </a:r>
          </a:p>
          <a:p>
            <a:r>
              <a:rPr lang="en-US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FDC 0/9526 ZJX SC..GA..FL..ROUTE ZJX. Y319 OHLAA, OA TO IDOLS, OA. ATC ASSIGNED ONLY. 2009101049-2112020900 </a:t>
            </a:r>
          </a:p>
          <a:p>
            <a:r>
              <a:rPr lang="en-US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FDC 0/9528 ZJX SC..GA..FL..ROUTE ZJX. Y323 CARPX, OA TO IDOLS, OA. ATC ASSIGNED ONLY. 2009101050-2112020900 </a:t>
            </a: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5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NEC ACR Go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2" y="1092760"/>
            <a:ext cx="8701018" cy="5136542"/>
          </a:xfrm>
        </p:spPr>
        <p:txBody>
          <a:bodyPr/>
          <a:lstStyle/>
          <a:p>
            <a:r>
              <a:rPr lang="en-US" dirty="0"/>
              <a:t>Utilize the Virtual Go-Team </a:t>
            </a:r>
            <a:r>
              <a:rPr lang="en-US" u="sng" dirty="0"/>
              <a:t>11/5/2020-11/7/2020</a:t>
            </a:r>
          </a:p>
          <a:p>
            <a:pPr lvl="1"/>
            <a:r>
              <a:rPr lang="en-US" dirty="0"/>
              <a:t>Open conference bridge staffed by subject matter experts available to address any ATC or operator issues</a:t>
            </a:r>
          </a:p>
          <a:p>
            <a:pPr lvl="2"/>
            <a:r>
              <a:rPr lang="en-US" dirty="0"/>
              <a:t>888-924-3230 (direct 609-916-1975);  Passcode: 817568</a:t>
            </a:r>
          </a:p>
          <a:p>
            <a:pPr lvl="1"/>
            <a:r>
              <a:rPr lang="en-US" dirty="0"/>
              <a:t>Dates/Hours/Status Reports</a:t>
            </a:r>
          </a:p>
          <a:p>
            <a:pPr lvl="2"/>
            <a:r>
              <a:rPr lang="en-US" dirty="0"/>
              <a:t>Thursday 11/5, 0600-1600, Status Reports @ 0600, 1000, 1400</a:t>
            </a:r>
          </a:p>
          <a:p>
            <a:pPr lvl="2"/>
            <a:r>
              <a:rPr lang="en-US" dirty="0"/>
              <a:t>Friday	     11/6, 0700-1600, Status Reports @ 0700, 1000, 1400</a:t>
            </a:r>
          </a:p>
          <a:p>
            <a:pPr lvl="2"/>
            <a:r>
              <a:rPr lang="en-US" dirty="0"/>
              <a:t>Saturday 11/7, 0700-1200, Status Reports @ 0700, 1000</a:t>
            </a:r>
          </a:p>
          <a:p>
            <a:r>
              <a:rPr lang="en-US" dirty="0"/>
              <a:t>The NEC ACR Q-Route/Y-Route NA NOTAMs will be cancelled on 11/5/2020 at 0900 GMT</a:t>
            </a:r>
          </a:p>
          <a:p>
            <a:pPr lvl="1"/>
            <a:r>
              <a:rPr lang="en-US" dirty="0"/>
              <a:t>Please do not file the new Q-Routes until 11/5/2020</a:t>
            </a:r>
          </a:p>
          <a:p>
            <a:r>
              <a:rPr lang="en-US" dirty="0"/>
              <a:t>THE ZJX Q-Route/Y-Route NOTAMs on the previous two slides will NOT be cancelled until 12/2/</a:t>
            </a:r>
            <a:r>
              <a:rPr lang="en-US" u="sng" dirty="0"/>
              <a:t>2021</a:t>
            </a:r>
            <a:r>
              <a:rPr lang="en-US" dirty="0"/>
              <a:t>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8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NEC ACR ROUTE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92760"/>
            <a:ext cx="9144000" cy="513654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If you have specific questions for FAA Enroute Centers (ARTCCs), please feel free to contact the following directly:</a:t>
            </a:r>
          </a:p>
          <a:p>
            <a:pPr marL="0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0BCB2B58-1FB3-491F-926F-F3D680D99D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593715"/>
              </p:ext>
            </p:extLst>
          </p:nvPr>
        </p:nvGraphicFramePr>
        <p:xfrm>
          <a:off x="422622" y="2275144"/>
          <a:ext cx="8298756" cy="3311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6889">
                  <a:extLst>
                    <a:ext uri="{9D8B030D-6E8A-4147-A177-3AD203B41FA5}">
                      <a16:colId xmlns:a16="http://schemas.microsoft.com/office/drawing/2014/main" val="1922804257"/>
                    </a:ext>
                  </a:extLst>
                </a:gridCol>
                <a:gridCol w="1747396">
                  <a:extLst>
                    <a:ext uri="{9D8B030D-6E8A-4147-A177-3AD203B41FA5}">
                      <a16:colId xmlns:a16="http://schemas.microsoft.com/office/drawing/2014/main" val="373587296"/>
                    </a:ext>
                  </a:extLst>
                </a:gridCol>
                <a:gridCol w="1836625">
                  <a:extLst>
                    <a:ext uri="{9D8B030D-6E8A-4147-A177-3AD203B41FA5}">
                      <a16:colId xmlns:a16="http://schemas.microsoft.com/office/drawing/2014/main" val="2659459462"/>
                    </a:ext>
                  </a:extLst>
                </a:gridCol>
                <a:gridCol w="3197846">
                  <a:extLst>
                    <a:ext uri="{9D8B030D-6E8A-4147-A177-3AD203B41FA5}">
                      <a16:colId xmlns:a16="http://schemas.microsoft.com/office/drawing/2014/main" val="143032823"/>
                    </a:ext>
                  </a:extLst>
                </a:gridCol>
              </a:tblGrid>
              <a:tr h="322075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ARTCC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Name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Phone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Email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00798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Boston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Terry Drew</a:t>
                      </a:r>
                    </a:p>
                  </a:txBody>
                  <a:tcPr marL="66571" marR="66571" marT="92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(603) 879-6808</a:t>
                      </a:r>
                    </a:p>
                  </a:txBody>
                  <a:tcPr marL="66571" marR="66571" marT="92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terrence.drew@faa.gov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6571" marR="66571" marT="92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2246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Dennis Tennett   </a:t>
                      </a:r>
                    </a:p>
                  </a:txBody>
                  <a:tcPr marL="66571" marR="66571" marT="92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(603) 879-6668</a:t>
                      </a:r>
                    </a:p>
                  </a:txBody>
                  <a:tcPr marL="66571" marR="66571" marT="92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dtennett@natca.net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6571" marR="66571" marT="92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71569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York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Bob Ocon</a:t>
                      </a:r>
                    </a:p>
                  </a:txBody>
                  <a:tcPr marL="66571" marR="66571" marT="92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(631) 468-1015</a:t>
                      </a:r>
                    </a:p>
                  </a:txBody>
                  <a:tcPr marL="66571" marR="66571" marT="92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robert.ocon@faa.gov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6571" marR="66571" marT="92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906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Center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Higgins</a:t>
                      </a:r>
                    </a:p>
                  </a:txBody>
                  <a:tcPr marL="66571" marR="66571" marT="92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(631) 468-1373</a:t>
                      </a:r>
                    </a:p>
                  </a:txBody>
                  <a:tcPr marL="66571" marR="66571" marT="92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john.higgins@faa.gov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71" marR="66571" marT="92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39828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Washington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Cassie Blair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(407) 739-8075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cassie.iddings@gmail.com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1599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Center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 Dengler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(703) 771-3443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benjamin.j.dengler@faa.gov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98706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Atlanta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Danny McMillan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(770) 210-7703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daniel.b.mcmillan@faa.gov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6763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Center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Kevin Condon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(770) 210-7960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kevin.w.condon@faa.gov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7422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Jacksonville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Andrew Day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(904) 477-7305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zjxoapm@gmail.com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8709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Center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Ross Gibson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(904) 845-1768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ross.gibson@faa.gov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81264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Miami</a:t>
                      </a:r>
                    </a:p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Dave Petersen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(305) 716-1782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dpetersen13@hotmail.com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0182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Center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Andre Ferguson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(305) 716-1783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andre.a.ferguson@faa.gov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927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8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BDFE5-0555-42A3-ADB2-17C1DD8D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4" y="954087"/>
            <a:ext cx="8715376" cy="5105189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1800" b="1" dirty="0">
                <a:ea typeface="+mn-ea"/>
                <a:cs typeface="+mn-cs"/>
              </a:rPr>
              <a:t>2/25/2021 (</a:t>
            </a:r>
            <a:r>
              <a:rPr lang="en-US" sz="1800" dirty="0"/>
              <a:t>20</a:t>
            </a:r>
            <a:r>
              <a:rPr lang="en-US" sz="1800" b="1" dirty="0">
                <a:ea typeface="+mn-ea"/>
                <a:cs typeface="+mn-cs"/>
              </a:rPr>
              <a:t>) SIDs/STARs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Amend RDU SIDs: (HOOKZ4, HURIC4, LWOOD4, OXFRD4, ROZBO4, BEXGO4, SHPRD4)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Amend RDU STARs: (ALDAN3 RNAV, BLOGS3 RNAV, MALNR5 RNAV, BUZZY9 [conv])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Delete RDU STARs (KAROO2 RNAV, ARGAL6 [conv], SOUTH BOSTON6[conv])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Publish RDU TAQLE1 STAR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Delete RDU SIDs (TAR HEEL1, FAYETTVILLE4, BLUE DEVIL6)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Amend RDU SIDs: (RDU RALEIGH1, PACKK9)</a:t>
            </a:r>
            <a:endParaRPr lang="en-US" sz="1800" dirty="0"/>
          </a:p>
          <a:p>
            <a:r>
              <a:rPr lang="en-US" sz="1800" dirty="0"/>
              <a:t>10/7/2021 (28) Q-Route/Y-Route Additions/Amendments</a:t>
            </a:r>
          </a:p>
          <a:p>
            <a:pPr lvl="1"/>
            <a:r>
              <a:rPr lang="en-US" sz="1200" b="1" dirty="0"/>
              <a:t>Publish New Q101, Q107, Q111, </a:t>
            </a:r>
            <a:r>
              <a:rPr lang="en-US" sz="1200" b="1" strike="sngStrike" dirty="0">
                <a:solidFill>
                  <a:srgbClr val="FF0000"/>
                </a:solidFill>
              </a:rPr>
              <a:t>Q115</a:t>
            </a:r>
            <a:r>
              <a:rPr lang="en-US" sz="1200" b="1" dirty="0">
                <a:solidFill>
                  <a:srgbClr val="FF0000"/>
                </a:solidFill>
              </a:rPr>
              <a:t>(removed from list), </a:t>
            </a:r>
            <a:r>
              <a:rPr lang="en-US" sz="1200" b="1" dirty="0"/>
              <a:t>Q117, Q131, Q133, Q167, Q419, Q445, Q481</a:t>
            </a:r>
          </a:p>
          <a:p>
            <a:pPr lvl="1"/>
            <a:r>
              <a:rPr lang="en-US" sz="1200" b="1" dirty="0"/>
              <a:t>Publish New </a:t>
            </a:r>
            <a:r>
              <a:rPr lang="en-US" sz="1200" b="1" dirty="0">
                <a:solidFill>
                  <a:srgbClr val="FF0000"/>
                </a:solidFill>
              </a:rPr>
              <a:t>Q437(changed from original)</a:t>
            </a:r>
            <a:endParaRPr lang="en-US" sz="1200" b="1" dirty="0"/>
          </a:p>
          <a:p>
            <a:pPr lvl="1"/>
            <a:r>
              <a:rPr lang="en-US" sz="1200" b="1" dirty="0"/>
              <a:t>Amend Q22, </a:t>
            </a:r>
            <a:r>
              <a:rPr lang="en-US" sz="1200" b="1" dirty="0">
                <a:solidFill>
                  <a:srgbClr val="FF0000"/>
                </a:solidFill>
              </a:rPr>
              <a:t>Q34(added to project), </a:t>
            </a:r>
            <a:r>
              <a:rPr lang="en-US" sz="1200" b="1" dirty="0"/>
              <a:t>Q54, Q60, Q64, Q85, Q87, Q97, Q99, Q109, Q113, Q135, Q409</a:t>
            </a:r>
          </a:p>
          <a:p>
            <a:pPr lvl="1"/>
            <a:r>
              <a:rPr lang="en-US" sz="1200" b="1" dirty="0"/>
              <a:t>Amend </a:t>
            </a:r>
            <a:r>
              <a:rPr lang="es-ES" sz="1200" b="1" dirty="0"/>
              <a:t>Y291, Y309, Y319, Y323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10/7/2021 (1) SID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Amend ATL PHIIL3 SID</a:t>
            </a:r>
          </a:p>
          <a:p>
            <a:r>
              <a:rPr lang="en-US" sz="1800" dirty="0"/>
              <a:t>12/2/2021 (24) J-Route Deletions/Amendments</a:t>
            </a:r>
          </a:p>
          <a:p>
            <a:pPr lvl="1"/>
            <a:r>
              <a:rPr lang="en-US" sz="1200" b="1" dirty="0"/>
              <a:t>Delete J55 (del TUBAS-PQI), J79, J121 (del CHS-BRIGS), J150, J165, J174, J191, J193, J207, J209, J222, J225, J506, J561, J563, J573, J582, J585</a:t>
            </a:r>
          </a:p>
          <a:p>
            <a:pPr lvl="1"/>
            <a:r>
              <a:rPr lang="en-US" sz="1200" b="1" dirty="0"/>
              <a:t>Amend J14, J24, J37 (del LYH-ALB), J42, J52, J68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12/2/2021 (5) STARs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Amend STARs: PHL (JIIMS4, PAATS4), EWR (PHLBO4), TEB (JAIKE4)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Publish LGA PROUD1 STAR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04F77-7616-4B78-9133-915842DB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NEC ACR Changes - 2021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2ADD3-8967-4121-A1DA-6997C75B0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15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156010-1DBF-442D-8C42-85B166C8A2E7}"/>
              </a:ext>
            </a:extLst>
          </p:cNvPr>
          <p:cNvSpPr txBox="1"/>
          <p:nvPr/>
        </p:nvSpPr>
        <p:spPr bwMode="auto">
          <a:xfrm>
            <a:off x="197224" y="6248400"/>
            <a:ext cx="38956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All 2021 Dates Subject to Change Due to COVID-19</a:t>
            </a:r>
          </a:p>
        </p:txBody>
      </p:sp>
    </p:spTree>
    <p:extLst>
      <p:ext uri="{BB962C8B-B14F-4D97-AF65-F5344CB8AC3E}">
        <p14:creationId xmlns:p14="http://schemas.microsoft.com/office/powerpoint/2010/main" val="249291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ZDC High Altitude Sector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3" y="1092760"/>
            <a:ext cx="4129018" cy="5136542"/>
          </a:xfrm>
        </p:spPr>
        <p:txBody>
          <a:bodyPr/>
          <a:lstStyle/>
          <a:p>
            <a:r>
              <a:rPr lang="en-US" dirty="0"/>
              <a:t>Stratify Sectors 09 &amp; 50 to create </a:t>
            </a:r>
            <a:r>
              <a:rPr lang="en-US" u="sng" dirty="0"/>
              <a:t>new</a:t>
            </a:r>
            <a:r>
              <a:rPr lang="en-US" dirty="0"/>
              <a:t> Sector 30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Resulting 3 Sectors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09 DIW Ultra High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FL360-390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 YKT Ultra High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FL360-390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 MSN Super High</a:t>
            </a:r>
          </a:p>
          <a:p>
            <a:pPr lvl="2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FL400-ABV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help reduce sector workload/complexity and improve sector throughput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299C7F85-9ADF-4D1F-AEA3-8F71442045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 t="10130" r="2053" b="8665"/>
          <a:stretch/>
        </p:blipFill>
        <p:spPr>
          <a:xfrm>
            <a:off x="4451064" y="1092760"/>
            <a:ext cx="4584902" cy="4856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476E6-C9E7-4D57-ADC1-C7F121AFBCFB}"/>
              </a:ext>
            </a:extLst>
          </p:cNvPr>
          <p:cNvSpPr txBox="1"/>
          <p:nvPr/>
        </p:nvSpPr>
        <p:spPr>
          <a:xfrm>
            <a:off x="4572000" y="1265792"/>
            <a:ext cx="1965919" cy="253916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>
                <a:solidFill>
                  <a:srgbClr val="FF0000"/>
                </a:solidFill>
                <a:latin typeface="Arial"/>
              </a:rPr>
              <a:t>TENTATIVE 4/22/2021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C113C-8669-43CA-912A-4ACF4E668CC9}"/>
              </a:ext>
            </a:extLst>
          </p:cNvPr>
          <p:cNvSpPr txBox="1"/>
          <p:nvPr/>
        </p:nvSpPr>
        <p:spPr bwMode="auto">
          <a:xfrm>
            <a:off x="7015523" y="2643308"/>
            <a:ext cx="384201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/>
              <a:t>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D59876-8EBE-41C5-B479-DE573DAEF8F5}"/>
              </a:ext>
            </a:extLst>
          </p:cNvPr>
          <p:cNvSpPr txBox="1"/>
          <p:nvPr/>
        </p:nvSpPr>
        <p:spPr bwMode="auto">
          <a:xfrm>
            <a:off x="6551414" y="3520886"/>
            <a:ext cx="384201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92742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FAA Points of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2" y="1092760"/>
            <a:ext cx="8512092" cy="513654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Paul Withers, FAA Management Co-Lead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paul.m.withers@faa.gov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904-710-5939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800" dirty="0"/>
              <a:t>Joey Tinsley, NATCA Co-Lead</a:t>
            </a:r>
          </a:p>
          <a:p>
            <a:pPr marL="0" indent="0">
              <a:buNone/>
            </a:pPr>
            <a:r>
              <a:rPr lang="en-US" sz="2800" dirty="0">
                <a:hlinkClick r:id="rId3"/>
              </a:rPr>
              <a:t>joseph.b.tinsley@faa.gov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770-363-1718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0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3600" dirty="0"/>
              <a:t>Q-Routes – Detailed Slides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1" y="1092760"/>
            <a:ext cx="8701019" cy="5136542"/>
          </a:xfrm>
        </p:spPr>
        <p:txBody>
          <a:bodyPr/>
          <a:lstStyle/>
          <a:p>
            <a:r>
              <a:rPr lang="en-US" sz="2200" dirty="0"/>
              <a:t>9/10/2020 (8) Q-Route Additions/Amendments</a:t>
            </a:r>
            <a:endParaRPr lang="fr-FR" sz="2200" dirty="0"/>
          </a:p>
          <a:p>
            <a:pPr lvl="1"/>
            <a:r>
              <a:rPr lang="fr-FR" sz="1800" b="1" dirty="0" err="1"/>
              <a:t>Publish</a:t>
            </a:r>
            <a:r>
              <a:rPr lang="fr-FR" sz="1800" b="1" dirty="0"/>
              <a:t> New Q119, Q127, Q129, Q220, Q430, Q439, Q450 </a:t>
            </a:r>
            <a:r>
              <a:rPr lang="en-US" sz="1800" b="1" dirty="0"/>
              <a:t>per original 18-AEA-16</a:t>
            </a:r>
            <a:endParaRPr lang="fr-FR" sz="1800" b="1" dirty="0"/>
          </a:p>
          <a:p>
            <a:pPr lvl="1"/>
            <a:r>
              <a:rPr lang="fr-FR" sz="1800" b="1" dirty="0" err="1"/>
              <a:t>Amend</a:t>
            </a:r>
            <a:r>
              <a:rPr lang="fr-FR" sz="1800" b="1" dirty="0"/>
              <a:t> Q480 </a:t>
            </a:r>
            <a:r>
              <a:rPr lang="en-US" sz="1800" b="1" dirty="0"/>
              <a:t>per original 18-AEA-16</a:t>
            </a:r>
          </a:p>
          <a:p>
            <a:r>
              <a:rPr lang="en-US" sz="2200" b="1" dirty="0"/>
              <a:t>NOTAM NA (Not Authorized for one chart cycle)</a:t>
            </a:r>
          </a:p>
          <a:p>
            <a:r>
              <a:rPr lang="en-US" sz="2200" b="1" dirty="0"/>
              <a:t>Implement on 11/5/2020</a:t>
            </a:r>
          </a:p>
          <a:p>
            <a:pPr lvl="1"/>
            <a:endParaRPr lang="en-US" sz="1800" b="1" dirty="0"/>
          </a:p>
          <a:p>
            <a:pPr lvl="1"/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2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79A845-894C-41FA-9A4A-EC9AC030B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1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9/10/2020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Q119 Publish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Q119 </a:t>
            </a:r>
            <a:r>
              <a:rPr lang="en-US" sz="2000" u="sng" dirty="0">
                <a:highlight>
                  <a:srgbClr val="DDDDDD"/>
                </a:highlight>
              </a:rPr>
              <a:t>SCOOB</a:t>
            </a:r>
            <a:r>
              <a:rPr lang="en-US" sz="2000" dirty="0">
                <a:highlight>
                  <a:srgbClr val="DDDDDD"/>
                </a:highlight>
              </a:rPr>
              <a:t>, VA TO WESTMINSTER, MD (</a:t>
            </a:r>
            <a:r>
              <a:rPr lang="en-US" sz="2000" u="sng" dirty="0">
                <a:highlight>
                  <a:srgbClr val="DDDDDD"/>
                </a:highlight>
              </a:rPr>
              <a:t>EMI</a:t>
            </a:r>
            <a:r>
              <a:rPr lang="en-US" sz="2000" dirty="0">
                <a:highlight>
                  <a:srgbClr val="DDDDDD"/>
                </a:highlight>
              </a:rPr>
              <a:t>) VORTAC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F54459-5404-4B20-B113-0A625648572F}"/>
              </a:ext>
            </a:extLst>
          </p:cNvPr>
          <p:cNvSpPr txBox="1"/>
          <p:nvPr/>
        </p:nvSpPr>
        <p:spPr>
          <a:xfrm>
            <a:off x="1286275" y="3991929"/>
            <a:ext cx="616362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6E711C-B580-41FE-9120-13547AD080E5}"/>
              </a:ext>
            </a:extLst>
          </p:cNvPr>
          <p:cNvSpPr txBox="1"/>
          <p:nvPr/>
        </p:nvSpPr>
        <p:spPr>
          <a:xfrm>
            <a:off x="4426807" y="1130785"/>
            <a:ext cx="616362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ZNY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E5D632-40B6-4D8F-9BA7-51CC04C69848}"/>
              </a:ext>
            </a:extLst>
          </p:cNvPr>
          <p:cNvSpPr txBox="1"/>
          <p:nvPr/>
        </p:nvSpPr>
        <p:spPr bwMode="auto">
          <a:xfrm>
            <a:off x="0" y="6014600"/>
            <a:ext cx="19026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Implement on 11/5/2020</a:t>
            </a:r>
          </a:p>
        </p:txBody>
      </p:sp>
    </p:spTree>
    <p:extLst>
      <p:ext uri="{BB962C8B-B14F-4D97-AF65-F5344CB8AC3E}">
        <p14:creationId xmlns:p14="http://schemas.microsoft.com/office/powerpoint/2010/main" val="347551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What We Are Doing, Why, When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2" y="1092760"/>
            <a:ext cx="8258036" cy="5136542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u="sng" dirty="0">
                <a:ea typeface="ＭＳ Ｐゴシック" pitchFamily="34" charset="-128"/>
              </a:rPr>
              <a:t>What</a:t>
            </a:r>
            <a:r>
              <a:rPr lang="en-US" dirty="0">
                <a:ea typeface="ＭＳ Ｐゴシック" pitchFamily="34" charset="-128"/>
              </a:rPr>
              <a:t>:  39 new/amended Q Routes and Y Routes will replace the north-south </a:t>
            </a:r>
            <a:r>
              <a:rPr lang="en-US" dirty="0"/>
              <a:t>high-altitude route structure along the east coast of the United States</a:t>
            </a:r>
          </a:p>
          <a:p>
            <a:pPr marL="242888">
              <a:spcBef>
                <a:spcPct val="0"/>
              </a:spcBef>
              <a:defRPr/>
            </a:pPr>
            <a:r>
              <a:rPr lang="en-US" u="sng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Why</a:t>
            </a: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 Transition to a PBN-Centric NAS thus decreasing reliance on ground-based NAVAIDs</a:t>
            </a:r>
          </a:p>
          <a:p>
            <a:pPr marL="242888">
              <a:spcBef>
                <a:spcPct val="0"/>
              </a:spcBef>
              <a:defRPr/>
            </a:pPr>
            <a:r>
              <a:rPr lang="en-US" u="sng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When</a:t>
            </a: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 Changes</a:t>
            </a:r>
            <a:r>
              <a:rPr lang="en-US" dirty="0"/>
              <a:t> being implemented on 13 separate chart dates 10/10/2019 through 1/27/2022</a:t>
            </a:r>
          </a:p>
          <a:p>
            <a:pPr fontAlgn="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75FB82-58EB-4CBB-8B00-A14A175BF89F}"/>
              </a:ext>
            </a:extLst>
          </p:cNvPr>
          <p:cNvSpPr/>
          <p:nvPr/>
        </p:nvSpPr>
        <p:spPr>
          <a:xfrm>
            <a:off x="442982" y="1073662"/>
            <a:ext cx="8258036" cy="95410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ea typeface="ＭＳ Ｐゴシック" pitchFamily="34" charset="-128"/>
              </a:rPr>
              <a:t>NEC ACR is one of the biggest changes to the National Airspace System (NAS) in decades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95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0BA037-B3AF-46F6-8C46-79457E222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1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9/10/2020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Q127 Publish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1800" dirty="0">
                <a:highlight>
                  <a:srgbClr val="DDDDDD"/>
                </a:highlight>
              </a:rPr>
              <a:t>Q127 GORDONSVILLE, VA (</a:t>
            </a:r>
            <a:r>
              <a:rPr lang="en-US" sz="1800" u="sng" dirty="0">
                <a:highlight>
                  <a:srgbClr val="DDDDDD"/>
                </a:highlight>
              </a:rPr>
              <a:t>GVE</a:t>
            </a:r>
            <a:r>
              <a:rPr lang="en-US" sz="1800" dirty="0">
                <a:highlight>
                  <a:srgbClr val="DDDDDD"/>
                </a:highlight>
              </a:rPr>
              <a:t>) VORTAC TO SMYRNA, DE (</a:t>
            </a:r>
            <a:r>
              <a:rPr lang="en-US" sz="1800" u="sng" dirty="0">
                <a:highlight>
                  <a:srgbClr val="DDDDDD"/>
                </a:highlight>
              </a:rPr>
              <a:t>ENO</a:t>
            </a:r>
            <a:r>
              <a:rPr lang="en-US" sz="1800" dirty="0">
                <a:highlight>
                  <a:srgbClr val="DDDDDD"/>
                </a:highlight>
              </a:rPr>
              <a:t>) VORTAC </a:t>
            </a:r>
            <a:endParaRPr lang="en-US" sz="2000" dirty="0">
              <a:highlight>
                <a:srgbClr val="DDDDDD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3D8A47-25BB-4889-91D0-B0328676EA46}"/>
              </a:ext>
            </a:extLst>
          </p:cNvPr>
          <p:cNvSpPr txBox="1"/>
          <p:nvPr/>
        </p:nvSpPr>
        <p:spPr>
          <a:xfrm>
            <a:off x="2057552" y="2914967"/>
            <a:ext cx="616362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9C4F22-F700-4F05-951B-9DB609BF1B91}"/>
              </a:ext>
            </a:extLst>
          </p:cNvPr>
          <p:cNvSpPr txBox="1"/>
          <p:nvPr/>
        </p:nvSpPr>
        <p:spPr bwMode="auto">
          <a:xfrm>
            <a:off x="0" y="6014600"/>
            <a:ext cx="19026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Implement on 11/5/2020</a:t>
            </a:r>
          </a:p>
        </p:txBody>
      </p:sp>
    </p:spTree>
    <p:extLst>
      <p:ext uri="{BB962C8B-B14F-4D97-AF65-F5344CB8AC3E}">
        <p14:creationId xmlns:p14="http://schemas.microsoft.com/office/powerpoint/2010/main" val="406533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BAEAE-6DAB-40B1-BF29-4EBB896E7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1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9/10/2020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Q129 Publish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pl-PL" sz="2000" dirty="0">
                <a:highlight>
                  <a:srgbClr val="DDDDDD"/>
                </a:highlight>
              </a:rPr>
              <a:t>Q129 </a:t>
            </a:r>
            <a:r>
              <a:rPr lang="pl-PL" sz="2000" u="sng" dirty="0">
                <a:highlight>
                  <a:srgbClr val="DDDDDD"/>
                </a:highlight>
              </a:rPr>
              <a:t>GARIC</a:t>
            </a:r>
            <a:r>
              <a:rPr lang="pl-PL" sz="2000" dirty="0">
                <a:highlight>
                  <a:srgbClr val="DDDDDD"/>
                </a:highlight>
              </a:rPr>
              <a:t>, NC TO </a:t>
            </a:r>
            <a:r>
              <a:rPr lang="pl-PL" sz="2000" u="sng" dirty="0">
                <a:highlight>
                  <a:srgbClr val="DDDDDD"/>
                </a:highlight>
              </a:rPr>
              <a:t>PYTON</a:t>
            </a:r>
            <a:r>
              <a:rPr lang="pl-PL" sz="2000" dirty="0">
                <a:highlight>
                  <a:srgbClr val="DDDDDD"/>
                </a:highlight>
              </a:rPr>
              <a:t>, MD</a:t>
            </a:r>
            <a:endParaRPr lang="en-US" sz="2000" dirty="0">
              <a:highlight>
                <a:srgbClr val="DDDDDD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ED54CA-CC1E-4E48-8EB9-A7858DE2F693}"/>
              </a:ext>
            </a:extLst>
          </p:cNvPr>
          <p:cNvSpPr txBox="1"/>
          <p:nvPr/>
        </p:nvSpPr>
        <p:spPr>
          <a:xfrm>
            <a:off x="4784849" y="3084244"/>
            <a:ext cx="616362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CA7CEF-9F12-4C1F-A720-C34B76223BCC}"/>
              </a:ext>
            </a:extLst>
          </p:cNvPr>
          <p:cNvSpPr txBox="1"/>
          <p:nvPr/>
        </p:nvSpPr>
        <p:spPr>
          <a:xfrm>
            <a:off x="3195914" y="1053832"/>
            <a:ext cx="616362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ZOB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FE9D06-7981-4FE5-B38E-7475E2904FCA}"/>
              </a:ext>
            </a:extLst>
          </p:cNvPr>
          <p:cNvSpPr txBox="1"/>
          <p:nvPr/>
        </p:nvSpPr>
        <p:spPr>
          <a:xfrm>
            <a:off x="2759917" y="5424577"/>
            <a:ext cx="616362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ZJX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85D76B-5BF6-4F02-95F5-BE2627AEAE5C}"/>
              </a:ext>
            </a:extLst>
          </p:cNvPr>
          <p:cNvSpPr txBox="1"/>
          <p:nvPr/>
        </p:nvSpPr>
        <p:spPr bwMode="auto">
          <a:xfrm>
            <a:off x="0" y="6014600"/>
            <a:ext cx="19026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Implement on 11/5/2020</a:t>
            </a:r>
          </a:p>
        </p:txBody>
      </p:sp>
    </p:spTree>
    <p:extLst>
      <p:ext uri="{BB962C8B-B14F-4D97-AF65-F5344CB8AC3E}">
        <p14:creationId xmlns:p14="http://schemas.microsoft.com/office/powerpoint/2010/main" val="25155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F64E76-3681-4D30-98B8-C146F28F2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1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9/10/2020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Q220 Publish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Q220 </a:t>
            </a:r>
            <a:r>
              <a:rPr lang="en-US" sz="2000" u="sng" dirty="0">
                <a:highlight>
                  <a:srgbClr val="DDDDDD"/>
                </a:highlight>
              </a:rPr>
              <a:t>RIFLE</a:t>
            </a:r>
            <a:r>
              <a:rPr lang="en-US" sz="2000" dirty="0">
                <a:highlight>
                  <a:srgbClr val="DDDDDD"/>
                </a:highlight>
              </a:rPr>
              <a:t>, NY TO </a:t>
            </a:r>
            <a:r>
              <a:rPr lang="en-US" sz="2000" u="sng" dirty="0">
                <a:highlight>
                  <a:srgbClr val="DDDDDD"/>
                </a:highlight>
              </a:rPr>
              <a:t>LARIE</a:t>
            </a:r>
            <a:r>
              <a:rPr lang="en-US" sz="2000" dirty="0">
                <a:highlight>
                  <a:srgbClr val="DDDDDD"/>
                </a:highlight>
              </a:rPr>
              <a:t>, MA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B44AD1-7EFB-4369-8D69-C766157FBE19}"/>
              </a:ext>
            </a:extLst>
          </p:cNvPr>
          <p:cNvSpPr txBox="1"/>
          <p:nvPr/>
        </p:nvSpPr>
        <p:spPr>
          <a:xfrm>
            <a:off x="2615468" y="1505041"/>
            <a:ext cx="668421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ZBW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A523CF-B389-42C6-9282-CAAA9FBE1BAA}"/>
              </a:ext>
            </a:extLst>
          </p:cNvPr>
          <p:cNvSpPr txBox="1"/>
          <p:nvPr/>
        </p:nvSpPr>
        <p:spPr bwMode="auto">
          <a:xfrm>
            <a:off x="0" y="6014600"/>
            <a:ext cx="19026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Implement on 11/5/2020</a:t>
            </a:r>
          </a:p>
        </p:txBody>
      </p:sp>
    </p:spTree>
    <p:extLst>
      <p:ext uri="{BB962C8B-B14F-4D97-AF65-F5344CB8AC3E}">
        <p14:creationId xmlns:p14="http://schemas.microsoft.com/office/powerpoint/2010/main" val="35439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332EA4-BF1E-473C-8248-F459BB12B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1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9/10/2020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Q430 Publish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Q430 </a:t>
            </a:r>
            <a:r>
              <a:rPr lang="en-US" sz="2000" u="sng" dirty="0">
                <a:highlight>
                  <a:srgbClr val="DDDDDD"/>
                </a:highlight>
              </a:rPr>
              <a:t>ZANDR</a:t>
            </a:r>
            <a:r>
              <a:rPr lang="en-US" sz="2000" dirty="0">
                <a:highlight>
                  <a:srgbClr val="DDDDDD"/>
                </a:highlight>
              </a:rPr>
              <a:t>, OH TO NANTUCKET, MA (</a:t>
            </a:r>
            <a:r>
              <a:rPr lang="en-US" sz="2000" u="sng" dirty="0">
                <a:highlight>
                  <a:srgbClr val="DDDDDD"/>
                </a:highlight>
              </a:rPr>
              <a:t>ACK</a:t>
            </a:r>
            <a:r>
              <a:rPr lang="en-US" sz="2000" dirty="0">
                <a:highlight>
                  <a:srgbClr val="DDDDDD"/>
                </a:highlight>
              </a:rPr>
              <a:t>) VOR/DME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92EAA1-20C6-4807-B8E6-251E80342ABF}"/>
              </a:ext>
            </a:extLst>
          </p:cNvPr>
          <p:cNvSpPr txBox="1"/>
          <p:nvPr/>
        </p:nvSpPr>
        <p:spPr>
          <a:xfrm>
            <a:off x="1703499" y="2557285"/>
            <a:ext cx="616362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ZOB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86C7A0-36D8-4CC9-B020-DF756BED8DFE}"/>
              </a:ext>
            </a:extLst>
          </p:cNvPr>
          <p:cNvSpPr txBox="1"/>
          <p:nvPr/>
        </p:nvSpPr>
        <p:spPr>
          <a:xfrm>
            <a:off x="3647457" y="2388008"/>
            <a:ext cx="616362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ZNY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CB6B40-16A1-4245-9565-F386D82A7F7D}"/>
              </a:ext>
            </a:extLst>
          </p:cNvPr>
          <p:cNvSpPr txBox="1"/>
          <p:nvPr/>
        </p:nvSpPr>
        <p:spPr>
          <a:xfrm>
            <a:off x="7932615" y="1270948"/>
            <a:ext cx="702501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ZBW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B2DA68-7CF1-4EC8-B368-A336638116CA}"/>
              </a:ext>
            </a:extLst>
          </p:cNvPr>
          <p:cNvSpPr txBox="1"/>
          <p:nvPr/>
        </p:nvSpPr>
        <p:spPr bwMode="auto">
          <a:xfrm>
            <a:off x="0" y="6014600"/>
            <a:ext cx="19026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Implement on 11/5/2020</a:t>
            </a:r>
          </a:p>
        </p:txBody>
      </p:sp>
    </p:spTree>
    <p:extLst>
      <p:ext uri="{BB962C8B-B14F-4D97-AF65-F5344CB8AC3E}">
        <p14:creationId xmlns:p14="http://schemas.microsoft.com/office/powerpoint/2010/main" val="421673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5AFE17-C7A8-4FEF-8C78-585F4E173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1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9/10/2020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Q439 Publish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pt-BR" sz="2000" dirty="0">
                <a:highlight>
                  <a:srgbClr val="DDDDDD"/>
                </a:highlight>
              </a:rPr>
              <a:t>Q439 </a:t>
            </a:r>
            <a:r>
              <a:rPr lang="pt-BR" sz="2000" u="sng" dirty="0">
                <a:highlight>
                  <a:srgbClr val="DDDDDD"/>
                </a:highlight>
              </a:rPr>
              <a:t>BRIGS</a:t>
            </a:r>
            <a:r>
              <a:rPr lang="pt-BR" sz="2000" dirty="0">
                <a:highlight>
                  <a:srgbClr val="DDDDDD"/>
                </a:highlight>
              </a:rPr>
              <a:t>, NJ TO PRESQUE ISLE, ME (</a:t>
            </a:r>
            <a:r>
              <a:rPr lang="pt-BR" sz="2000" u="sng" dirty="0">
                <a:highlight>
                  <a:srgbClr val="DDDDDD"/>
                </a:highlight>
              </a:rPr>
              <a:t>PQI</a:t>
            </a:r>
            <a:r>
              <a:rPr lang="pt-BR" sz="2000" dirty="0">
                <a:highlight>
                  <a:srgbClr val="DDDDDD"/>
                </a:highlight>
              </a:rPr>
              <a:t>) VOR/DME </a:t>
            </a:r>
            <a:endParaRPr lang="en-US" sz="2000" dirty="0">
              <a:highlight>
                <a:srgbClr val="DDDDDD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2CCF85-A269-471C-B474-304C2D837C80}"/>
              </a:ext>
            </a:extLst>
          </p:cNvPr>
          <p:cNvSpPr txBox="1"/>
          <p:nvPr/>
        </p:nvSpPr>
        <p:spPr>
          <a:xfrm>
            <a:off x="1902637" y="5453082"/>
            <a:ext cx="616362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BB71DD-E3EA-44EF-B6E1-BB040FD1E539}"/>
              </a:ext>
            </a:extLst>
          </p:cNvPr>
          <p:cNvSpPr txBox="1"/>
          <p:nvPr/>
        </p:nvSpPr>
        <p:spPr>
          <a:xfrm>
            <a:off x="3774677" y="2609066"/>
            <a:ext cx="702501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ZBW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2F1ED-DF21-4422-A292-083C4F0FDD4E}"/>
              </a:ext>
            </a:extLst>
          </p:cNvPr>
          <p:cNvSpPr txBox="1"/>
          <p:nvPr/>
        </p:nvSpPr>
        <p:spPr bwMode="auto">
          <a:xfrm>
            <a:off x="0" y="6014600"/>
            <a:ext cx="19026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Implement on 11/5/2020</a:t>
            </a:r>
          </a:p>
        </p:txBody>
      </p:sp>
    </p:spTree>
    <p:extLst>
      <p:ext uri="{BB962C8B-B14F-4D97-AF65-F5344CB8AC3E}">
        <p14:creationId xmlns:p14="http://schemas.microsoft.com/office/powerpoint/2010/main" val="11730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A83983-06B2-4731-8A8A-036A3B9AA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1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9/10/2020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Q450 Publish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Q450 </a:t>
            </a:r>
            <a:r>
              <a:rPr lang="en-US" sz="2000" u="sng" dirty="0">
                <a:highlight>
                  <a:srgbClr val="DDDDDD"/>
                </a:highlight>
              </a:rPr>
              <a:t>HNNAH</a:t>
            </a:r>
            <a:r>
              <a:rPr lang="en-US" sz="2000" dirty="0">
                <a:highlight>
                  <a:srgbClr val="DDDDDD"/>
                </a:highlight>
              </a:rPr>
              <a:t>, NJ TO DEER PARK, NY (</a:t>
            </a:r>
            <a:r>
              <a:rPr lang="en-US" sz="2000" u="sng" dirty="0">
                <a:highlight>
                  <a:srgbClr val="DDDDDD"/>
                </a:highlight>
              </a:rPr>
              <a:t>DPK</a:t>
            </a:r>
            <a:r>
              <a:rPr lang="en-US" sz="2000" dirty="0">
                <a:highlight>
                  <a:srgbClr val="DDDDDD"/>
                </a:highlight>
              </a:rPr>
              <a:t>) VOR/DME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9FC8E4-96E5-4AE2-AF5C-19A24A8851D3}"/>
              </a:ext>
            </a:extLst>
          </p:cNvPr>
          <p:cNvSpPr txBox="1"/>
          <p:nvPr/>
        </p:nvSpPr>
        <p:spPr>
          <a:xfrm>
            <a:off x="2164107" y="3171058"/>
            <a:ext cx="616362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D0570E-172D-40AB-AD65-68BE51E8CFED}"/>
              </a:ext>
            </a:extLst>
          </p:cNvPr>
          <p:cNvSpPr txBox="1"/>
          <p:nvPr/>
        </p:nvSpPr>
        <p:spPr>
          <a:xfrm>
            <a:off x="6438364" y="2179308"/>
            <a:ext cx="702501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ZBW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FDD83B-6E90-4EBB-A6C7-D034EEFDA914}"/>
              </a:ext>
            </a:extLst>
          </p:cNvPr>
          <p:cNvSpPr txBox="1"/>
          <p:nvPr/>
        </p:nvSpPr>
        <p:spPr bwMode="auto">
          <a:xfrm>
            <a:off x="0" y="6014600"/>
            <a:ext cx="19026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Implement on 11/5/2020</a:t>
            </a:r>
          </a:p>
        </p:txBody>
      </p:sp>
    </p:spTree>
    <p:extLst>
      <p:ext uri="{BB962C8B-B14F-4D97-AF65-F5344CB8AC3E}">
        <p14:creationId xmlns:p14="http://schemas.microsoft.com/office/powerpoint/2010/main" val="140837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797519-CE9E-4D37-8BF4-D3974D0FB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1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9/10/2020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Q480 Amend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Q480 Add </a:t>
            </a:r>
            <a:r>
              <a:rPr lang="en-US" sz="2000" u="sng" dirty="0">
                <a:highlight>
                  <a:srgbClr val="DDDDDD"/>
                </a:highlight>
              </a:rPr>
              <a:t>KYLOH</a:t>
            </a:r>
            <a:r>
              <a:rPr lang="en-US" sz="2000" dirty="0">
                <a:highlight>
                  <a:srgbClr val="DDDDDD"/>
                </a:highlight>
              </a:rPr>
              <a:t> &amp; </a:t>
            </a:r>
            <a:r>
              <a:rPr lang="en-US" sz="2000" u="sng" dirty="0">
                <a:highlight>
                  <a:srgbClr val="DDDDDD"/>
                </a:highlight>
              </a:rPr>
              <a:t>BEEKN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480C00-AFA4-4163-A6B6-FF650E4E9A5D}"/>
              </a:ext>
            </a:extLst>
          </p:cNvPr>
          <p:cNvSpPr txBox="1"/>
          <p:nvPr/>
        </p:nvSpPr>
        <p:spPr>
          <a:xfrm>
            <a:off x="3016154" y="1762848"/>
            <a:ext cx="702501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ZBW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6ABA65-223F-4BB7-8C28-E9FCE614C54E}"/>
              </a:ext>
            </a:extLst>
          </p:cNvPr>
          <p:cNvSpPr txBox="1"/>
          <p:nvPr/>
        </p:nvSpPr>
        <p:spPr bwMode="auto">
          <a:xfrm>
            <a:off x="0" y="6014600"/>
            <a:ext cx="19026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Implement on 11/5/2020</a:t>
            </a:r>
          </a:p>
        </p:txBody>
      </p:sp>
    </p:spTree>
    <p:extLst>
      <p:ext uri="{BB962C8B-B14F-4D97-AF65-F5344CB8AC3E}">
        <p14:creationId xmlns:p14="http://schemas.microsoft.com/office/powerpoint/2010/main" val="22697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3600" dirty="0"/>
              <a:t>J-Routes – Detailed Slides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1" y="1092760"/>
            <a:ext cx="8701019" cy="5136542"/>
          </a:xfrm>
        </p:spPr>
        <p:txBody>
          <a:bodyPr/>
          <a:lstStyle/>
          <a:p>
            <a:r>
              <a:rPr lang="en-US" sz="2200" dirty="0"/>
              <a:t>11/5/2020 (11) J-Route/Q-Route Deletions/Amendments</a:t>
            </a:r>
          </a:p>
          <a:p>
            <a:pPr lvl="1"/>
            <a:r>
              <a:rPr lang="en-US" sz="1800" b="1" dirty="0"/>
              <a:t>Delete J62, J109, J230, J570, Q108 per original 19-ASO-27 </a:t>
            </a:r>
          </a:p>
          <a:p>
            <a:pPr lvl="1"/>
            <a:r>
              <a:rPr lang="en-US" sz="1800" b="1" dirty="0"/>
              <a:t>Amend J2 (del TAY-DEFUN), J39 (del CEW-MGM), J61 (del EDDYS-EMI) per original 19-ASO-27 </a:t>
            </a:r>
          </a:p>
          <a:p>
            <a:pPr lvl="1"/>
            <a:r>
              <a:rPr lang="en-US" sz="1800" b="1" dirty="0"/>
              <a:t>Amend (with changes) J37 (del ALB-MSS), J55 (del CHS-TUBAS), J121 (del BRIGS-ENE)</a:t>
            </a:r>
          </a:p>
          <a:p>
            <a:pPr lvl="2"/>
            <a:r>
              <a:rPr lang="en-US" b="1" dirty="0"/>
              <a:t>The above (J37/J55/J121) is a change to 19-ASO-27 and the procedure work currently in progress at AIS/AJV-A</a:t>
            </a:r>
          </a:p>
          <a:p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7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3382C3-5952-4E71-800B-780DC8A46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11/5/2020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J2 Cancel Segment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J2 </a:t>
            </a:r>
            <a:r>
              <a:rPr lang="en-US" sz="2000" u="sng" dirty="0">
                <a:highlight>
                  <a:srgbClr val="DDDDDD"/>
                </a:highlight>
              </a:rPr>
              <a:t>DEFUN</a:t>
            </a:r>
            <a:r>
              <a:rPr lang="en-US" sz="2000" dirty="0">
                <a:highlight>
                  <a:srgbClr val="DDDDDD"/>
                </a:highlight>
              </a:rPr>
              <a:t>, FL to Taylor (</a:t>
            </a:r>
            <a:r>
              <a:rPr lang="en-US" sz="2000" u="sng" dirty="0">
                <a:highlight>
                  <a:srgbClr val="DDDDDD"/>
                </a:highlight>
              </a:rPr>
              <a:t>TAY</a:t>
            </a:r>
            <a:r>
              <a:rPr lang="en-US" sz="2000" dirty="0">
                <a:highlight>
                  <a:srgbClr val="DDDDDD"/>
                </a:highlight>
              </a:rPr>
              <a:t>), FL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D69826-16C1-452F-A815-A0CD848B0E14}"/>
              </a:ext>
            </a:extLst>
          </p:cNvPr>
          <p:cNvSpPr txBox="1"/>
          <p:nvPr/>
        </p:nvSpPr>
        <p:spPr>
          <a:xfrm>
            <a:off x="5831813" y="2796617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ZJX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45971-4401-4F2F-826C-CD8E6542F51F}"/>
              </a:ext>
            </a:extLst>
          </p:cNvPr>
          <p:cNvSpPr txBox="1"/>
          <p:nvPr/>
        </p:nvSpPr>
        <p:spPr bwMode="auto">
          <a:xfrm>
            <a:off x="63063" y="6103294"/>
            <a:ext cx="2236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Red Segment Being Deleted</a:t>
            </a:r>
          </a:p>
        </p:txBody>
      </p:sp>
      <p:sp>
        <p:nvSpPr>
          <p:cNvPr id="8" name="Action Button: Go Back or Previous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C20BFB6-076A-4071-9DD1-F98CF1DDD470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AAC402-9E6F-47D7-8B87-24220FFD8430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230576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01B01E-8151-4DC3-B283-491743174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11/5/2020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J37 Cancel Segment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J37 Albany (ALB), NY; to Massena (</a:t>
            </a:r>
            <a:r>
              <a:rPr lang="en-US" sz="2000" u="sng" dirty="0">
                <a:highlight>
                  <a:srgbClr val="DDDDDD"/>
                </a:highlight>
              </a:rPr>
              <a:t>MSS</a:t>
            </a:r>
            <a:r>
              <a:rPr lang="en-US" sz="2000" dirty="0">
                <a:highlight>
                  <a:srgbClr val="DDDDDD"/>
                </a:highlight>
              </a:rPr>
              <a:t>), NY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D69826-16C1-452F-A815-A0CD848B0E14}"/>
              </a:ext>
            </a:extLst>
          </p:cNvPr>
          <p:cNvSpPr txBox="1"/>
          <p:nvPr/>
        </p:nvSpPr>
        <p:spPr>
          <a:xfrm>
            <a:off x="4034912" y="2565784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45971-4401-4F2F-826C-CD8E6542F51F}"/>
              </a:ext>
            </a:extLst>
          </p:cNvPr>
          <p:cNvSpPr txBox="1"/>
          <p:nvPr/>
        </p:nvSpPr>
        <p:spPr bwMode="auto">
          <a:xfrm>
            <a:off x="63063" y="6103294"/>
            <a:ext cx="2236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Red Segment Being Deleted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7AD556-B3E2-43C9-AEF7-78B122C3EC5D}"/>
              </a:ext>
            </a:extLst>
          </p:cNvPr>
          <p:cNvSpPr txBox="1"/>
          <p:nvPr/>
        </p:nvSpPr>
        <p:spPr>
          <a:xfrm>
            <a:off x="4235341" y="4344966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ADF385-416E-4B51-AC4C-CD9EAF23967E}"/>
              </a:ext>
            </a:extLst>
          </p:cNvPr>
          <p:cNvSpPr txBox="1"/>
          <p:nvPr/>
        </p:nvSpPr>
        <p:spPr>
          <a:xfrm>
            <a:off x="6498120" y="1543758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ZBW</a:t>
            </a:r>
          </a:p>
        </p:txBody>
      </p:sp>
      <p:sp>
        <p:nvSpPr>
          <p:cNvPr id="11" name="Action Button: Go Back or Previous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96EE6EB-3B57-45B0-861B-3F72DC28E5E7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2D45C8-7F0C-4470-A968-0A9D211B3945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231BB0-578F-4886-8C51-E0147DCDE8A1}"/>
              </a:ext>
            </a:extLst>
          </p:cNvPr>
          <p:cNvSpPr/>
          <p:nvPr/>
        </p:nvSpPr>
        <p:spPr bwMode="auto">
          <a:xfrm>
            <a:off x="5142574" y="1367638"/>
            <a:ext cx="1048019" cy="106489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38D200-5A0A-4110-9EE0-BE89423E2C60}"/>
              </a:ext>
            </a:extLst>
          </p:cNvPr>
          <p:cNvSpPr txBox="1"/>
          <p:nvPr/>
        </p:nvSpPr>
        <p:spPr bwMode="auto">
          <a:xfrm>
            <a:off x="4962056" y="5088505"/>
            <a:ext cx="414568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000" b="1" dirty="0">
                <a:solidFill>
                  <a:srgbClr val="FF0000"/>
                </a:solidFill>
              </a:rPr>
              <a:t>Delete ALB-MSS only 11/5/2020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FF0000"/>
                </a:solidFill>
              </a:rPr>
              <a:t>Additional changes on 12/2/2021</a:t>
            </a:r>
          </a:p>
        </p:txBody>
      </p:sp>
    </p:spTree>
    <p:extLst>
      <p:ext uri="{BB962C8B-B14F-4D97-AF65-F5344CB8AC3E}">
        <p14:creationId xmlns:p14="http://schemas.microsoft.com/office/powerpoint/2010/main" val="100038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A1EE4B-DD9E-4022-8AA4-2717CE91A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2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>
                <a:highlight>
                  <a:srgbClr val="DDDDDD"/>
                </a:highlight>
              </a:rPr>
              <a:t>BEFORE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A6A0C-BB5C-4B27-AA81-4104E7EF43D4}"/>
              </a:ext>
            </a:extLst>
          </p:cNvPr>
          <p:cNvSpPr txBox="1"/>
          <p:nvPr/>
        </p:nvSpPr>
        <p:spPr>
          <a:xfrm>
            <a:off x="603545" y="2321776"/>
            <a:ext cx="1965919" cy="415498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Not all central and western U.S. Routes are depicted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D2325D-AC1A-4B7F-91BC-2E179688E40D}"/>
              </a:ext>
            </a:extLst>
          </p:cNvPr>
          <p:cNvSpPr/>
          <p:nvPr/>
        </p:nvSpPr>
        <p:spPr>
          <a:xfrm>
            <a:off x="6651165" y="3182490"/>
            <a:ext cx="240139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100" b="1" dirty="0"/>
              <a:t>Q-Routes depicted in green</a:t>
            </a:r>
          </a:p>
          <a:p>
            <a:pPr>
              <a:buNone/>
            </a:pPr>
            <a:r>
              <a:rPr lang="en-US" sz="1100" b="1" dirty="0"/>
              <a:t>Y-Routes depicted in gray</a:t>
            </a:r>
          </a:p>
          <a:p>
            <a:pPr>
              <a:buNone/>
            </a:pPr>
            <a:r>
              <a:rPr lang="en-US" sz="1100" b="1" dirty="0"/>
              <a:t>J-Routes depicted in blue</a:t>
            </a:r>
          </a:p>
          <a:p>
            <a:pPr>
              <a:buNone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2059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650E53-CD6F-47AB-A5B8-6159B8FC7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11/5/2020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J39 Cancel Segment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J39 Crestview (</a:t>
            </a:r>
            <a:r>
              <a:rPr lang="en-US" sz="2000" u="sng" dirty="0">
                <a:highlight>
                  <a:srgbClr val="DDDDDD"/>
                </a:highlight>
              </a:rPr>
              <a:t>CEW</a:t>
            </a:r>
            <a:r>
              <a:rPr lang="en-US" sz="2000" dirty="0">
                <a:highlight>
                  <a:srgbClr val="DDDDDD"/>
                </a:highlight>
              </a:rPr>
              <a:t>), FL to Montgomery (</a:t>
            </a:r>
            <a:r>
              <a:rPr lang="en-US" sz="2000" u="sng" dirty="0">
                <a:highlight>
                  <a:srgbClr val="DDDDDD"/>
                </a:highlight>
              </a:rPr>
              <a:t>MGM</a:t>
            </a:r>
            <a:r>
              <a:rPr lang="en-US" sz="2000" dirty="0">
                <a:highlight>
                  <a:srgbClr val="DDDDDD"/>
                </a:highlight>
              </a:rPr>
              <a:t>), 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D69826-16C1-452F-A815-A0CD848B0E14}"/>
              </a:ext>
            </a:extLst>
          </p:cNvPr>
          <p:cNvSpPr txBox="1"/>
          <p:nvPr/>
        </p:nvSpPr>
        <p:spPr>
          <a:xfrm>
            <a:off x="5743932" y="4543441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ZJX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45971-4401-4F2F-826C-CD8E6542F51F}"/>
              </a:ext>
            </a:extLst>
          </p:cNvPr>
          <p:cNvSpPr txBox="1"/>
          <p:nvPr/>
        </p:nvSpPr>
        <p:spPr bwMode="auto">
          <a:xfrm>
            <a:off x="63063" y="6103294"/>
            <a:ext cx="2236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Red Segment Being Deleted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6F41F5-5D95-4E27-8324-25D8F3A374DD}"/>
              </a:ext>
            </a:extLst>
          </p:cNvPr>
          <p:cNvSpPr txBox="1"/>
          <p:nvPr/>
        </p:nvSpPr>
        <p:spPr>
          <a:xfrm>
            <a:off x="5066269" y="2176336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ZTL</a:t>
            </a:r>
          </a:p>
        </p:txBody>
      </p:sp>
      <p:sp>
        <p:nvSpPr>
          <p:cNvPr id="10" name="Action Button: Go Back or Previous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BCF1D6E-54A6-4C31-83FA-3FEB84C80621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50318E-7EE3-4674-A5E0-E06BE4B06591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372172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570B5F-44C0-4AEE-8AE8-AC9E72FD4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11/5/2020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J55 Cancel Segment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J55 Charleston (</a:t>
            </a:r>
            <a:r>
              <a:rPr lang="en-US" sz="2000" u="sng" dirty="0">
                <a:highlight>
                  <a:srgbClr val="DDDDDD"/>
                </a:highlight>
              </a:rPr>
              <a:t>CHS</a:t>
            </a:r>
            <a:r>
              <a:rPr lang="en-US" sz="2000" dirty="0">
                <a:highlight>
                  <a:srgbClr val="DDDDDD"/>
                </a:highlight>
              </a:rPr>
              <a:t>), SC to TUBAS, NC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0D0E-F152-4FF2-B55C-63A234633ED6}"/>
              </a:ext>
            </a:extLst>
          </p:cNvPr>
          <p:cNvSpPr txBox="1"/>
          <p:nvPr/>
        </p:nvSpPr>
        <p:spPr bwMode="auto">
          <a:xfrm>
            <a:off x="63063" y="6103294"/>
            <a:ext cx="2417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J-Route Deleted in its Entirety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46CAC4-7BD0-4707-AD9A-1369E612353D}"/>
              </a:ext>
            </a:extLst>
          </p:cNvPr>
          <p:cNvSpPr txBox="1"/>
          <p:nvPr/>
        </p:nvSpPr>
        <p:spPr>
          <a:xfrm>
            <a:off x="4858049" y="1887549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ZBW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450B5D-879B-40B1-830F-833564DE51D6}"/>
              </a:ext>
            </a:extLst>
          </p:cNvPr>
          <p:cNvSpPr txBox="1"/>
          <p:nvPr/>
        </p:nvSpPr>
        <p:spPr>
          <a:xfrm>
            <a:off x="3666079" y="5552038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ZJX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1D6926-6715-45F6-9CC3-8B6208F7297E}"/>
              </a:ext>
            </a:extLst>
          </p:cNvPr>
          <p:cNvSpPr txBox="1"/>
          <p:nvPr/>
        </p:nvSpPr>
        <p:spPr>
          <a:xfrm>
            <a:off x="2921046" y="3540151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9" name="Action Button: Go Back or Previous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533B155-78DD-4506-8855-A00F3B493437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446575-3C45-4882-B81B-AFCA8FDF0A23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DEE4F2-DB7A-431C-928B-8F42D5DE285C}"/>
              </a:ext>
            </a:extLst>
          </p:cNvPr>
          <p:cNvSpPr txBox="1"/>
          <p:nvPr/>
        </p:nvSpPr>
        <p:spPr bwMode="auto">
          <a:xfrm>
            <a:off x="4810506" y="5151928"/>
            <a:ext cx="433349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000" b="1" dirty="0">
                <a:solidFill>
                  <a:srgbClr val="FF0000"/>
                </a:solidFill>
              </a:rPr>
              <a:t>Delete CHS-TUBAS only 11/5/2020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FF0000"/>
                </a:solidFill>
              </a:rPr>
              <a:t>Additional changes on 12/2/2021</a:t>
            </a:r>
          </a:p>
          <a:p>
            <a:pPr>
              <a:buFontTx/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5C028C-3541-4411-85D4-AA5BD4B5C548}"/>
              </a:ext>
            </a:extLst>
          </p:cNvPr>
          <p:cNvSpPr/>
          <p:nvPr/>
        </p:nvSpPr>
        <p:spPr bwMode="auto">
          <a:xfrm>
            <a:off x="2921046" y="4750676"/>
            <a:ext cx="1409216" cy="106297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3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D43C81-D94A-4464-8F18-C4027EDB8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11/5/2020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J61 Cancel Segment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J61 </a:t>
            </a:r>
            <a:r>
              <a:rPr lang="en-US" sz="2000" u="sng" dirty="0">
                <a:highlight>
                  <a:srgbClr val="DDDDDD"/>
                </a:highlight>
              </a:rPr>
              <a:t>EDDYS</a:t>
            </a:r>
            <a:r>
              <a:rPr lang="en-US" sz="2000" dirty="0">
                <a:highlight>
                  <a:srgbClr val="DDDDDD"/>
                </a:highlight>
              </a:rPr>
              <a:t>, NC to Westminster (</a:t>
            </a:r>
            <a:r>
              <a:rPr lang="en-US" sz="2000" u="sng" dirty="0">
                <a:highlight>
                  <a:srgbClr val="DDDDDD"/>
                </a:highlight>
              </a:rPr>
              <a:t>EMI</a:t>
            </a:r>
            <a:r>
              <a:rPr lang="en-US" sz="2000" dirty="0">
                <a:highlight>
                  <a:srgbClr val="DDDDDD"/>
                </a:highlight>
              </a:rPr>
              <a:t>), 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D69826-16C1-452F-A815-A0CD848B0E14}"/>
              </a:ext>
            </a:extLst>
          </p:cNvPr>
          <p:cNvSpPr txBox="1"/>
          <p:nvPr/>
        </p:nvSpPr>
        <p:spPr>
          <a:xfrm>
            <a:off x="3365060" y="4256362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45971-4401-4F2F-826C-CD8E6542F51F}"/>
              </a:ext>
            </a:extLst>
          </p:cNvPr>
          <p:cNvSpPr txBox="1"/>
          <p:nvPr/>
        </p:nvSpPr>
        <p:spPr bwMode="auto">
          <a:xfrm>
            <a:off x="63063" y="6103294"/>
            <a:ext cx="2236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Red Segment Being Deleted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270AF1-D411-47D2-B488-A4F8558A23E5}"/>
              </a:ext>
            </a:extLst>
          </p:cNvPr>
          <p:cNvSpPr txBox="1"/>
          <p:nvPr/>
        </p:nvSpPr>
        <p:spPr>
          <a:xfrm>
            <a:off x="5229302" y="1463543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ZNY</a:t>
            </a:r>
          </a:p>
        </p:txBody>
      </p:sp>
      <p:sp>
        <p:nvSpPr>
          <p:cNvPr id="10" name="Action Button: Go Back or Previous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5A7D533-36A0-4EE2-8BD6-859142195A58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77A0A4-4510-4BB2-A9DB-BE5A98E63A53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121041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EC07E3-614C-4845-B57C-410D6C5DA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11/5/2020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J62 Completely Deleted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J62 Robbinsville (</a:t>
            </a:r>
            <a:r>
              <a:rPr lang="en-US" sz="2000" u="sng" dirty="0">
                <a:highlight>
                  <a:srgbClr val="DDDDDD"/>
                </a:highlight>
              </a:rPr>
              <a:t>RBV</a:t>
            </a:r>
            <a:r>
              <a:rPr lang="en-US" sz="2000" dirty="0">
                <a:highlight>
                  <a:srgbClr val="DDDDDD"/>
                </a:highlight>
              </a:rPr>
              <a:t>), NJ; to Nantucket (</a:t>
            </a:r>
            <a:r>
              <a:rPr lang="en-US" sz="2000" u="sng" dirty="0">
                <a:highlight>
                  <a:srgbClr val="DDDDDD"/>
                </a:highlight>
              </a:rPr>
              <a:t>ACK</a:t>
            </a:r>
            <a:r>
              <a:rPr lang="en-US" sz="2000" dirty="0">
                <a:highlight>
                  <a:srgbClr val="DDDDDD"/>
                </a:highlight>
              </a:rPr>
              <a:t>), 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0D0E-F152-4FF2-B55C-63A234633ED6}"/>
              </a:ext>
            </a:extLst>
          </p:cNvPr>
          <p:cNvSpPr txBox="1"/>
          <p:nvPr/>
        </p:nvSpPr>
        <p:spPr bwMode="auto">
          <a:xfrm>
            <a:off x="63063" y="6103294"/>
            <a:ext cx="2417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J-Route Deleted in its Entirety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46CAC4-7BD0-4707-AD9A-1369E612353D}"/>
              </a:ext>
            </a:extLst>
          </p:cNvPr>
          <p:cNvSpPr txBox="1"/>
          <p:nvPr/>
        </p:nvSpPr>
        <p:spPr>
          <a:xfrm>
            <a:off x="7023990" y="1783749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ZBW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E8D116-65A9-4793-84B8-F2A67BB1484A}"/>
              </a:ext>
            </a:extLst>
          </p:cNvPr>
          <p:cNvSpPr txBox="1"/>
          <p:nvPr/>
        </p:nvSpPr>
        <p:spPr>
          <a:xfrm>
            <a:off x="818271" y="3429000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ZNY</a:t>
            </a:r>
          </a:p>
        </p:txBody>
      </p:sp>
      <p:sp>
        <p:nvSpPr>
          <p:cNvPr id="9" name="Action Button: Go Back or Previous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C6193BF-19A4-4CA7-8C92-564A9FDC9862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3B6DFE-C640-435A-AB8D-53304DF7BADB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73303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E7AAC5-72F2-4303-BECE-B8F8CFDCD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11/5/2020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J109 Completely Deleted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J109 Wilmington (</a:t>
            </a:r>
            <a:r>
              <a:rPr lang="en-US" sz="2000" u="sng" dirty="0">
                <a:highlight>
                  <a:srgbClr val="DDDDDD"/>
                </a:highlight>
              </a:rPr>
              <a:t>ILM</a:t>
            </a:r>
            <a:r>
              <a:rPr lang="en-US" sz="2000" dirty="0">
                <a:highlight>
                  <a:srgbClr val="DDDDDD"/>
                </a:highlight>
              </a:rPr>
              <a:t>), NC to Linden (</a:t>
            </a:r>
            <a:r>
              <a:rPr lang="en-US" sz="2000" u="sng" dirty="0">
                <a:highlight>
                  <a:srgbClr val="DDDDDD"/>
                </a:highlight>
              </a:rPr>
              <a:t>LDN</a:t>
            </a:r>
            <a:r>
              <a:rPr lang="en-US" sz="2000" dirty="0">
                <a:highlight>
                  <a:srgbClr val="DDDDDD"/>
                </a:highlight>
              </a:rPr>
              <a:t>), VA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0D0E-F152-4FF2-B55C-63A234633ED6}"/>
              </a:ext>
            </a:extLst>
          </p:cNvPr>
          <p:cNvSpPr txBox="1"/>
          <p:nvPr/>
        </p:nvSpPr>
        <p:spPr bwMode="auto">
          <a:xfrm>
            <a:off x="63063" y="6103294"/>
            <a:ext cx="2417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J-Route Deleted in its Entirety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82B8B-26F5-4FC4-8F46-16A9EA8D8DD7}"/>
              </a:ext>
            </a:extLst>
          </p:cNvPr>
          <p:cNvSpPr txBox="1"/>
          <p:nvPr/>
        </p:nvSpPr>
        <p:spPr>
          <a:xfrm>
            <a:off x="5415008" y="3305075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7" name="Action Button: Go Back or Previous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7163DD6-F781-45EF-912B-15E5160B0DE9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E86A16-E405-4AB0-92EA-D4B86174DEA6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50533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FE27F5-EDFC-4FC8-8E05-67D135F07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11/5/2020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J121 Cancel Segment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J121 BRIGS, NJ to Kennebunk (</a:t>
            </a:r>
            <a:r>
              <a:rPr lang="en-US" sz="2000" u="sng" dirty="0">
                <a:highlight>
                  <a:srgbClr val="DDDDDD"/>
                </a:highlight>
              </a:rPr>
              <a:t>ENE</a:t>
            </a:r>
            <a:r>
              <a:rPr lang="en-US" sz="2000" dirty="0">
                <a:highlight>
                  <a:srgbClr val="DDDDDD"/>
                </a:highlight>
              </a:rPr>
              <a:t>), 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0D0E-F152-4FF2-B55C-63A234633ED6}"/>
              </a:ext>
            </a:extLst>
          </p:cNvPr>
          <p:cNvSpPr txBox="1"/>
          <p:nvPr/>
        </p:nvSpPr>
        <p:spPr bwMode="auto">
          <a:xfrm>
            <a:off x="63063" y="6103294"/>
            <a:ext cx="2417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J-Route Deleted in its Entirety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82B8B-26F5-4FC4-8F46-16A9EA8D8DD7}"/>
              </a:ext>
            </a:extLst>
          </p:cNvPr>
          <p:cNvSpPr txBox="1"/>
          <p:nvPr/>
        </p:nvSpPr>
        <p:spPr>
          <a:xfrm>
            <a:off x="4118383" y="2949736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46CAC4-7BD0-4707-AD9A-1369E612353D}"/>
              </a:ext>
            </a:extLst>
          </p:cNvPr>
          <p:cNvSpPr txBox="1"/>
          <p:nvPr/>
        </p:nvSpPr>
        <p:spPr>
          <a:xfrm>
            <a:off x="6696432" y="173004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ZBW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1D6926-6715-45F6-9CC3-8B6208F7297E}"/>
              </a:ext>
            </a:extLst>
          </p:cNvPr>
          <p:cNvSpPr txBox="1"/>
          <p:nvPr/>
        </p:nvSpPr>
        <p:spPr>
          <a:xfrm>
            <a:off x="4093401" y="5499099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ZJX</a:t>
            </a:r>
          </a:p>
        </p:txBody>
      </p:sp>
      <p:sp>
        <p:nvSpPr>
          <p:cNvPr id="10" name="Action Button: Go Back or Previous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1661783-67F7-46AC-A6E0-713CC41B7940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3A2957-34F2-4FC7-803A-A3C5FA2F8FA5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9AA699-7879-4118-9B20-919207457E9F}"/>
              </a:ext>
            </a:extLst>
          </p:cNvPr>
          <p:cNvSpPr txBox="1"/>
          <p:nvPr/>
        </p:nvSpPr>
        <p:spPr bwMode="auto">
          <a:xfrm>
            <a:off x="5000634" y="5203009"/>
            <a:ext cx="424532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000" b="1" dirty="0">
                <a:solidFill>
                  <a:srgbClr val="FF0000"/>
                </a:solidFill>
              </a:rPr>
              <a:t>Delete BRIGS-ENE only 11/5/2020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FF0000"/>
                </a:solidFill>
              </a:rPr>
              <a:t>Additional changes on 12/2/2021</a:t>
            </a:r>
          </a:p>
          <a:p>
            <a:pPr>
              <a:buFontTx/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279491-923E-4D13-AAC6-2A30896D1C07}"/>
              </a:ext>
            </a:extLst>
          </p:cNvPr>
          <p:cNvSpPr/>
          <p:nvPr/>
        </p:nvSpPr>
        <p:spPr bwMode="auto">
          <a:xfrm>
            <a:off x="5857593" y="311608"/>
            <a:ext cx="2765262" cy="263812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6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00DDBF-BF75-4D27-97CE-022AF2980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11/5/2020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J230 Completely Deleted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J230 Robbinsville (</a:t>
            </a:r>
            <a:r>
              <a:rPr lang="en-US" sz="2000" u="sng" dirty="0">
                <a:highlight>
                  <a:srgbClr val="DDDDDD"/>
                </a:highlight>
              </a:rPr>
              <a:t>RBV</a:t>
            </a:r>
            <a:r>
              <a:rPr lang="en-US" sz="2000" dirty="0">
                <a:highlight>
                  <a:srgbClr val="DDDDDD"/>
                </a:highlight>
              </a:rPr>
              <a:t>), NJ to Bellaire (</a:t>
            </a:r>
            <a:r>
              <a:rPr lang="en-US" sz="2000" u="sng" dirty="0">
                <a:highlight>
                  <a:srgbClr val="DDDDDD"/>
                </a:highlight>
              </a:rPr>
              <a:t>AIR</a:t>
            </a:r>
            <a:r>
              <a:rPr lang="en-US" sz="2000" dirty="0">
                <a:highlight>
                  <a:srgbClr val="DDDDDD"/>
                </a:highlight>
              </a:rPr>
              <a:t>), OH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0D0E-F152-4FF2-B55C-63A234633ED6}"/>
              </a:ext>
            </a:extLst>
          </p:cNvPr>
          <p:cNvSpPr txBox="1"/>
          <p:nvPr/>
        </p:nvSpPr>
        <p:spPr bwMode="auto">
          <a:xfrm>
            <a:off x="63063" y="6103294"/>
            <a:ext cx="2417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J-Route Deleted in its Entirety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8502D2-1D0E-444E-A202-4D008DC9A922}"/>
              </a:ext>
            </a:extLst>
          </p:cNvPr>
          <p:cNvSpPr txBox="1"/>
          <p:nvPr/>
        </p:nvSpPr>
        <p:spPr>
          <a:xfrm>
            <a:off x="5167945" y="2796617"/>
            <a:ext cx="852798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ZNY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46CAC4-7BD0-4707-AD9A-1369E612353D}"/>
              </a:ext>
            </a:extLst>
          </p:cNvPr>
          <p:cNvSpPr txBox="1"/>
          <p:nvPr/>
        </p:nvSpPr>
        <p:spPr>
          <a:xfrm>
            <a:off x="2044688" y="2960041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ZOB</a:t>
            </a:r>
          </a:p>
        </p:txBody>
      </p:sp>
      <p:sp>
        <p:nvSpPr>
          <p:cNvPr id="9" name="Action Button: Go Back or Previous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34987AA-03F6-498C-AB2E-7FBFB1EF4ECA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7E3AF6-4E99-4E4F-9E13-89EB0DCF7961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174291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F7E216-3EC9-408B-BE06-7782CE8F0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11/5/2020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J570 Completely Deleted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J570 Albany (ALB), NY to Mirabel (</a:t>
            </a:r>
            <a:r>
              <a:rPr lang="en-US" sz="2000" u="sng" dirty="0">
                <a:highlight>
                  <a:srgbClr val="DDDDDD"/>
                </a:highlight>
              </a:rPr>
              <a:t>YMX</a:t>
            </a:r>
            <a:r>
              <a:rPr lang="en-US" sz="2000" dirty="0">
                <a:highlight>
                  <a:srgbClr val="DDDDDD"/>
                </a:highlight>
              </a:rPr>
              <a:t>), PQ, Canada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0D0E-F152-4FF2-B55C-63A234633ED6}"/>
              </a:ext>
            </a:extLst>
          </p:cNvPr>
          <p:cNvSpPr txBox="1"/>
          <p:nvPr/>
        </p:nvSpPr>
        <p:spPr bwMode="auto">
          <a:xfrm>
            <a:off x="63063" y="6103294"/>
            <a:ext cx="2417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J-Route Deleted in its Entirety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46CAC4-7BD0-4707-AD9A-1369E612353D}"/>
              </a:ext>
            </a:extLst>
          </p:cNvPr>
          <p:cNvSpPr txBox="1"/>
          <p:nvPr/>
        </p:nvSpPr>
        <p:spPr>
          <a:xfrm>
            <a:off x="4911328" y="3404905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ZBW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7003A7-4E81-45A7-BCF5-0540361F3997}"/>
              </a:ext>
            </a:extLst>
          </p:cNvPr>
          <p:cNvSpPr txBox="1"/>
          <p:nvPr/>
        </p:nvSpPr>
        <p:spPr>
          <a:xfrm>
            <a:off x="654016" y="1272795"/>
            <a:ext cx="1871330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prstClr val="black"/>
                </a:solidFill>
                <a:latin typeface="Arial"/>
              </a:rPr>
              <a:t>NavCanada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2E69C5-4E26-4766-853A-353885787681}"/>
              </a:ext>
            </a:extLst>
          </p:cNvPr>
          <p:cNvSpPr txBox="1"/>
          <p:nvPr/>
        </p:nvSpPr>
        <p:spPr bwMode="auto">
          <a:xfrm>
            <a:off x="3857964" y="1272795"/>
            <a:ext cx="2760692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/>
              <a:t>Segment(s) in Canada not depicted</a:t>
            </a:r>
          </a:p>
        </p:txBody>
      </p:sp>
      <p:sp>
        <p:nvSpPr>
          <p:cNvPr id="9" name="Action Button: Go Back or Previous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9602515-6C5D-4D6F-A52B-E5F665946506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A4E128-E262-4979-8953-86F13148CC48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232782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E748EF-BA87-4517-9637-B337A8FC5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11/5/2020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Q108 Completely Deleted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Q108 </a:t>
            </a:r>
            <a:r>
              <a:rPr lang="en-US" sz="2000" u="sng" dirty="0">
                <a:highlight>
                  <a:srgbClr val="DDDDDD"/>
                </a:highlight>
              </a:rPr>
              <a:t>GADAY</a:t>
            </a:r>
            <a:r>
              <a:rPr lang="en-US" sz="2000" dirty="0">
                <a:highlight>
                  <a:srgbClr val="DDDDDD"/>
                </a:highlight>
              </a:rPr>
              <a:t>, AL to </a:t>
            </a:r>
            <a:r>
              <a:rPr lang="en-US" sz="2000" u="sng" dirty="0">
                <a:highlight>
                  <a:srgbClr val="DDDDDD"/>
                </a:highlight>
              </a:rPr>
              <a:t>HKUNA</a:t>
            </a:r>
            <a:r>
              <a:rPr lang="en-US" sz="2000" dirty="0">
                <a:highlight>
                  <a:srgbClr val="DDDDDD"/>
                </a:highlight>
              </a:rPr>
              <a:t>, FL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0D0E-F152-4FF2-B55C-63A234633ED6}"/>
              </a:ext>
            </a:extLst>
          </p:cNvPr>
          <p:cNvSpPr txBox="1"/>
          <p:nvPr/>
        </p:nvSpPr>
        <p:spPr bwMode="auto">
          <a:xfrm>
            <a:off x="63063" y="6103294"/>
            <a:ext cx="2417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J-Route Deleted in its Entirety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D69826-16C1-452F-A815-A0CD848B0E14}"/>
              </a:ext>
            </a:extLst>
          </p:cNvPr>
          <p:cNvSpPr txBox="1"/>
          <p:nvPr/>
        </p:nvSpPr>
        <p:spPr>
          <a:xfrm>
            <a:off x="7054558" y="2565785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ZJX</a:t>
            </a:r>
          </a:p>
        </p:txBody>
      </p:sp>
      <p:sp>
        <p:nvSpPr>
          <p:cNvPr id="7" name="Action Button: Go Back or Previous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A6E1CE2-F879-4E85-86D0-EF0450EB50C8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04A1A-BFAC-4916-B002-2EA369FE5FC7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424339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7CE384-2989-4CDD-B231-02997114D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2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>
                <a:highlight>
                  <a:srgbClr val="DDDDDD"/>
                </a:highlight>
              </a:rPr>
              <a:t>FUTURE STATE 12/2/2021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A6A0C-BB5C-4B27-AA81-4104E7EF43D4}"/>
              </a:ext>
            </a:extLst>
          </p:cNvPr>
          <p:cNvSpPr txBox="1"/>
          <p:nvPr/>
        </p:nvSpPr>
        <p:spPr>
          <a:xfrm>
            <a:off x="603545" y="2321776"/>
            <a:ext cx="1965919" cy="415498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Not all central and western U.S. Routes are depicted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8E2A16-A776-46EB-93CD-267A9EC97147}"/>
              </a:ext>
            </a:extLst>
          </p:cNvPr>
          <p:cNvSpPr/>
          <p:nvPr/>
        </p:nvSpPr>
        <p:spPr>
          <a:xfrm>
            <a:off x="6651165" y="3182490"/>
            <a:ext cx="240139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100" b="1" dirty="0"/>
              <a:t>Q-Routes depicted in green</a:t>
            </a:r>
          </a:p>
          <a:p>
            <a:pPr>
              <a:buNone/>
            </a:pPr>
            <a:r>
              <a:rPr lang="en-US" sz="1100" b="1" dirty="0"/>
              <a:t>Y-Routes depicted in gray</a:t>
            </a:r>
          </a:p>
          <a:p>
            <a:pPr>
              <a:buNone/>
            </a:pPr>
            <a:r>
              <a:rPr lang="en-US" sz="1100" b="1" dirty="0"/>
              <a:t>J-Routes depicted in blue</a:t>
            </a:r>
          </a:p>
          <a:p>
            <a:pPr>
              <a:buNone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0080479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6" y="221397"/>
            <a:ext cx="8472488" cy="609600"/>
          </a:xfrm>
        </p:spPr>
        <p:txBody>
          <a:bodyPr/>
          <a:lstStyle/>
          <a:p>
            <a:r>
              <a:rPr lang="en-US" sz="4000" dirty="0"/>
              <a:t>2020 Implementation 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0" y="1044312"/>
            <a:ext cx="8701020" cy="5136542"/>
          </a:xfrm>
        </p:spPr>
        <p:txBody>
          <a:bodyPr/>
          <a:lstStyle/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10/10/2019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Publish/Implement 1 New Y-Route and 8 Waypoints 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11/7/2019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Implement ZDC Low Altitude Sector Changes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12/5/2019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NOTAM NA 33 J-Routes/Q-Routes (FL Metroplex) for 56 days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1/30/2020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Delete/Amend 33 J-Routes/Q-Route (FL Metroplex), Cancel N/A NOTAM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1/30/2020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Delete 5 CHS STARs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3/26/2020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Delete/Amend 6 SIDs (BWI/IAD/DCA/HEF/ADW)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5/21/2020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Amend 2 Q-Routes: Q75, Q475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5/21/2020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Amend 1 SID (DOV)</a:t>
            </a:r>
          </a:p>
          <a:p>
            <a:pPr marL="0" indent="0">
              <a:buNone/>
            </a:pPr>
            <a:r>
              <a:rPr lang="en-US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7/16/2020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Delete/Amend 18 J-Routes</a:t>
            </a:r>
          </a:p>
          <a:p>
            <a:pPr marL="0" indent="0">
              <a:buNone/>
            </a:pPr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9/10/2020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Publish/Amend 32 Q-Routes, 4 Y-Routes, NOTAM N/A for 56 days</a:t>
            </a:r>
          </a:p>
          <a:p>
            <a:pPr marL="0" indent="0">
              <a:buNone/>
            </a:pPr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9/10/2020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Amend 1 SID (ATL)</a:t>
            </a:r>
          </a:p>
          <a:p>
            <a:pPr marL="0" indent="0">
              <a:buNone/>
            </a:pPr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10/8/2020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Implement ZDC Ultra High Sector 30 and 3 minor airspace changes </a:t>
            </a:r>
          </a:p>
          <a:p>
            <a:pPr marL="0" indent="0">
              <a:buNone/>
            </a:pPr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11/5/2020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Implement 32 Q-Routes, 4 Y-Routes, Cancel N/A NOTAM</a:t>
            </a:r>
          </a:p>
          <a:p>
            <a:pPr marL="0" indent="0">
              <a:buNone/>
            </a:pPr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11/5/2020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Publish/Delete/Amend 14 STARs (PHL/EWR/TEB/LGA/DOV/WRI)</a:t>
            </a:r>
          </a:p>
          <a:p>
            <a:pPr marL="0" indent="0">
              <a:buNone/>
            </a:pPr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11/5/2020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Publish/Delete/Amend 29 SIDs/STARs/SIAPs (CHS/JZI/RDU)</a:t>
            </a:r>
          </a:p>
          <a:p>
            <a:pPr marL="0" indent="0">
              <a:buNone/>
            </a:pPr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11/5/2020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Delete/Amend 31 J-Routes, 1 Q-Route, Cancel N/A NOTAM</a:t>
            </a:r>
          </a:p>
          <a:p>
            <a:pPr marL="0" indent="0">
              <a:buNone/>
            </a:pPr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12/31/2020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Delete 2 STARs (LGA/EWR)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E55275-D769-4322-8EEA-9B29C79C6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2" y="1067269"/>
            <a:ext cx="297299" cy="220221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DEE442-E191-4771-A5B3-2497EAB38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2" y="1376856"/>
            <a:ext cx="297299" cy="220221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00F9DF-3C68-4216-8DB8-A56D0B59A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2" y="1667337"/>
            <a:ext cx="297299" cy="220221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4FEF2C-A228-4E6C-BE04-878E4CAB06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1" y="1973306"/>
            <a:ext cx="297299" cy="220221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DF91AA-24FB-4A62-B3F4-8413C1248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1" y="2279275"/>
            <a:ext cx="297299" cy="22022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392584-0E43-4BE2-812D-6D56CA8B26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0" y="2585244"/>
            <a:ext cx="297299" cy="220221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BF98F3-C109-434D-8433-20C8084F4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1" y="2902300"/>
            <a:ext cx="297299" cy="220221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693CE2-4D38-48D4-95D6-8EECB8051D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0" y="3209276"/>
            <a:ext cx="297299" cy="2202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57DDD8-6338-48FE-A1B3-6A265CF4F590}"/>
              </a:ext>
            </a:extLst>
          </p:cNvPr>
          <p:cNvSpPr txBox="1"/>
          <p:nvPr/>
        </p:nvSpPr>
        <p:spPr bwMode="auto">
          <a:xfrm rot="20665583">
            <a:off x="2613994" y="3981231"/>
            <a:ext cx="412854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3200" b="1" dirty="0">
                <a:solidFill>
                  <a:srgbClr val="C00000"/>
                </a:solidFill>
              </a:rPr>
              <a:t>RE-PLANNED</a:t>
            </a:r>
          </a:p>
          <a:p>
            <a:pPr algn="ctr">
              <a:buFontTx/>
              <a:buNone/>
            </a:pPr>
            <a:r>
              <a:rPr lang="en-US" sz="3200" b="1" dirty="0">
                <a:solidFill>
                  <a:srgbClr val="C00000"/>
                </a:solidFill>
              </a:rPr>
              <a:t>DUE TO COVID-19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3E0CFF-6679-4A05-8DE9-0605C8FE0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1" y="3451318"/>
            <a:ext cx="297299" cy="22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7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BDFE5-0555-42A3-ADB2-17C1DD8D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4" y="954088"/>
            <a:ext cx="8715376" cy="4653336"/>
          </a:xfrm>
        </p:spPr>
        <p:txBody>
          <a:bodyPr/>
          <a:lstStyle/>
          <a:p>
            <a:r>
              <a:rPr lang="en-US" sz="1800" dirty="0"/>
              <a:t>9/10/2020 (8) Q-Route Additions/Amendments</a:t>
            </a:r>
            <a:endParaRPr lang="fr-FR" sz="1200" b="1" dirty="0"/>
          </a:p>
          <a:p>
            <a:pPr lvl="1"/>
            <a:r>
              <a:rPr lang="fr-FR" sz="1200" b="1" dirty="0" err="1"/>
              <a:t>Publish</a:t>
            </a:r>
            <a:r>
              <a:rPr lang="fr-FR" sz="1200" b="1" dirty="0"/>
              <a:t> New Q119, Q127, Q129, Q220, Q430, Q439, Q450 </a:t>
            </a:r>
            <a:r>
              <a:rPr lang="en-US" sz="1200" b="1" dirty="0"/>
              <a:t>per original 18-AEA-16</a:t>
            </a:r>
            <a:endParaRPr lang="fr-FR" sz="1200" b="1" dirty="0"/>
          </a:p>
          <a:p>
            <a:pPr lvl="1"/>
            <a:r>
              <a:rPr lang="fr-FR" sz="1200" b="1" dirty="0" err="1"/>
              <a:t>Amend</a:t>
            </a:r>
            <a:r>
              <a:rPr lang="fr-FR" sz="1200" b="1" dirty="0"/>
              <a:t> Q480 </a:t>
            </a:r>
            <a:r>
              <a:rPr lang="en-US" sz="1200" b="1" dirty="0"/>
              <a:t>per original 18-AEA-16</a:t>
            </a:r>
          </a:p>
          <a:p>
            <a:pPr lvl="1"/>
            <a:r>
              <a:rPr lang="en-US" sz="1200" b="1" dirty="0">
                <a:solidFill>
                  <a:srgbClr val="FF0000"/>
                </a:solidFill>
              </a:rPr>
              <a:t>IMPORTANT: All of the above routes </a:t>
            </a:r>
            <a:r>
              <a:rPr lang="en-US" sz="1200" b="1" u="sng" dirty="0">
                <a:solidFill>
                  <a:srgbClr val="FF0000"/>
                </a:solidFill>
              </a:rPr>
              <a:t>EXCEPT Q480 </a:t>
            </a:r>
            <a:r>
              <a:rPr lang="en-US" sz="1200" b="1" dirty="0">
                <a:solidFill>
                  <a:srgbClr val="FF0000"/>
                </a:solidFill>
              </a:rPr>
              <a:t>will be NOTAM’d NA on 9/10/2020 for one chart cycle.</a:t>
            </a:r>
          </a:p>
          <a:p>
            <a:pPr lvl="1"/>
            <a:r>
              <a:rPr lang="en-US" sz="1200" b="1" dirty="0">
                <a:solidFill>
                  <a:srgbClr val="FF0000"/>
                </a:solidFill>
              </a:rPr>
              <a:t>EXCEPT FOR Q480, PLEASE </a:t>
            </a:r>
            <a:r>
              <a:rPr lang="en-US" sz="1200" b="1" u="sng" dirty="0">
                <a:solidFill>
                  <a:srgbClr val="FF0000"/>
                </a:solidFill>
              </a:rPr>
              <a:t>DO NOT FILE </a:t>
            </a:r>
            <a:r>
              <a:rPr lang="en-US" sz="1200" b="1" dirty="0">
                <a:solidFill>
                  <a:srgbClr val="FF0000"/>
                </a:solidFill>
              </a:rPr>
              <a:t>THESE ROUTES UNTIL 11/5/2020.</a:t>
            </a:r>
          </a:p>
          <a:p>
            <a:r>
              <a:rPr lang="en-US" sz="1800" dirty="0"/>
              <a:t>11/5/2020 (11) J-Route/Q-Route Deletions/Amendments</a:t>
            </a:r>
          </a:p>
          <a:p>
            <a:pPr lvl="1"/>
            <a:r>
              <a:rPr lang="en-US" sz="1200" b="1" dirty="0"/>
              <a:t>Delete J62, J109, J230, J570, Q108 per original 19-ASO-27 </a:t>
            </a:r>
            <a:endParaRPr lang="en-US" sz="1200" b="1" i="1" dirty="0"/>
          </a:p>
          <a:p>
            <a:pPr lvl="1"/>
            <a:r>
              <a:rPr lang="en-US" sz="1200" b="1" dirty="0"/>
              <a:t>Amend J2 (del TAY-DEFUN), J39 (del CEW-MGM), J61 (del EDDYS-EMI) per original 19-ASO-27 </a:t>
            </a:r>
          </a:p>
          <a:p>
            <a:pPr lvl="1"/>
            <a:r>
              <a:rPr lang="en-US" sz="1200" b="1" dirty="0"/>
              <a:t>Amend (with changes) J37 (del ALB-MSS), J55 (del CHS-TUBAS), J121 (del BRIGS-ENE)</a:t>
            </a:r>
          </a:p>
          <a:p>
            <a:pPr lvl="2"/>
            <a:endParaRPr lang="en-US" sz="800" b="1" dirty="0"/>
          </a:p>
          <a:p>
            <a:pPr>
              <a:spcBef>
                <a:spcPts val="300"/>
              </a:spcBef>
            </a:pPr>
            <a:r>
              <a:rPr lang="en-US" sz="1800" dirty="0"/>
              <a:t>11/5/2020 (18) SIDs/STARs/SIAPs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Amend TEB MAZIE3 STAR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Publish STARs: LGA (APPLE1), EWR (BRAND1), DOV (ARLFT1), WRI (WAALK1)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Delete STARs:  LGA (GATBY1), EWR (RUUTH1), DOV (SMYRNA3), WRI (SEA ISLE4)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Amend CHS SIDs (PLMTO3, LGRHD3, JZI-KIAWAH2)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Amend CHS STARs: (AMYLU3, OSPRI7)</a:t>
            </a:r>
          </a:p>
          <a:p>
            <a:pPr lvl="1">
              <a:spcBef>
                <a:spcPts val="300"/>
              </a:spcBef>
            </a:pPr>
            <a:r>
              <a:rPr lang="en-US" sz="1200" b="1" dirty="0"/>
              <a:t>Amend CHS RNAV (GPS) Y APCHs (RWYS 03, 21, 15, 33)</a:t>
            </a:r>
          </a:p>
          <a:p>
            <a:pPr lvl="2"/>
            <a:endParaRPr lang="en-US" sz="8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04F77-7616-4B78-9133-915842DB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NEC ACR Changes - 2020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2ADD3-8967-4121-A1DA-6997C75B0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6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872FFA-1A7B-4F5A-BA4F-FFA3427EAF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3" y="1030355"/>
            <a:ext cx="297299" cy="22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2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Q-Route NA NOTAMs </a:t>
            </a:r>
            <a:br>
              <a:rPr lang="en-US" sz="4000" dirty="0"/>
            </a:br>
            <a:r>
              <a:rPr lang="en-US" sz="2400" dirty="0"/>
              <a:t>Effective 9/10/2020-11/5/2020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79" y="1256714"/>
            <a:ext cx="8853088" cy="5136542"/>
          </a:xfrm>
        </p:spPr>
        <p:txBody>
          <a:bodyPr/>
          <a:lstStyle/>
          <a:p>
            <a:r>
              <a:rPr lang="en-US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!FDC 0/9537 ZDC, !FDC 0/9539 ZNY</a:t>
            </a:r>
          </a:p>
          <a:p>
            <a:pPr lvl="1"/>
            <a:r>
              <a:rPr lang="en-US" sz="1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ROUTE ZDC ZNY. </a:t>
            </a:r>
            <a:r>
              <a:rPr lang="en-US" sz="1400" b="1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Q119</a:t>
            </a:r>
            <a:r>
              <a:rPr lang="en-US" sz="1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SCOOB, VA TO WESTMINSTER (EMI) VORTAC, MD NA.</a:t>
            </a:r>
          </a:p>
          <a:p>
            <a:r>
              <a:rPr lang="en-US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en-US" sz="2000" u="sng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FDC 0/9540 ZDC </a:t>
            </a:r>
          </a:p>
          <a:p>
            <a:pPr lvl="1"/>
            <a:r>
              <a:rPr lang="en-US" sz="1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ROUTE ZDC. </a:t>
            </a:r>
            <a:r>
              <a:rPr lang="en-US" sz="1400" b="1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Q127</a:t>
            </a:r>
            <a:r>
              <a:rPr lang="en-US" sz="1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GORDONSVILLE (GVE) VORTAC, VA TO SMYRNA (ENO) VORTAC, DE NA. </a:t>
            </a:r>
          </a:p>
          <a:p>
            <a:r>
              <a:rPr lang="en-US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!FDC 0/9541 ZDC  </a:t>
            </a:r>
            <a:endParaRPr lang="en-US" sz="2000" b="1" u="sng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lvl="1"/>
            <a:r>
              <a:rPr lang="en-US" sz="1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ROUTE ZDC. </a:t>
            </a:r>
            <a:r>
              <a:rPr lang="en-US" sz="1400" b="1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Q129</a:t>
            </a:r>
            <a:r>
              <a:rPr lang="en-US" sz="1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GARIC, NC TO PYTON, MD NA.</a:t>
            </a:r>
          </a:p>
          <a:p>
            <a:r>
              <a:rPr lang="en-US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!FDC 0/9542 ZBW </a:t>
            </a:r>
          </a:p>
          <a:p>
            <a:pPr lvl="1"/>
            <a:r>
              <a:rPr lang="en-US" sz="1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ROUTE ZBW. </a:t>
            </a:r>
            <a:r>
              <a:rPr lang="en-US" sz="1400" b="1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Q220</a:t>
            </a:r>
            <a:r>
              <a:rPr lang="en-US" sz="1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RIFLE, NY TO LARIE, MA NA.</a:t>
            </a:r>
          </a:p>
          <a:p>
            <a:r>
              <a:rPr lang="en-US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FDC 0/9544 ZNY, !FDC 0/9543 ZBW, !FDC 0/9546 ZOB </a:t>
            </a:r>
            <a:endParaRPr lang="en-US" sz="2000" b="1" u="sng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lvl="1"/>
            <a:r>
              <a:rPr lang="en-US" sz="1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ROUTE ZNY ZBW ZOB. </a:t>
            </a:r>
            <a:r>
              <a:rPr lang="en-US" sz="1400" b="1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Q430</a:t>
            </a:r>
            <a:r>
              <a:rPr lang="en-US" sz="1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ZANDR, OH TO NANTUCKET (ACK) VOR/DME, MA NA. </a:t>
            </a:r>
          </a:p>
          <a:p>
            <a:r>
              <a:rPr lang="en-US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!FDC 0/9684 ZDC, !FDC 0/9682 ZNY, !FDC 0/9681 ZBW </a:t>
            </a:r>
          </a:p>
          <a:p>
            <a:pPr lvl="1"/>
            <a:r>
              <a:rPr lang="en-US" sz="1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ROUTE ZDC ZNY ZBW. </a:t>
            </a:r>
            <a:r>
              <a:rPr lang="en-US" sz="1400" b="1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Q439</a:t>
            </a:r>
            <a:r>
              <a:rPr lang="en-US" sz="1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BRIGS, NJ TO PRESQUE ISLE (PQI) VOR/DME, ME NA.</a:t>
            </a:r>
          </a:p>
          <a:p>
            <a:r>
              <a:rPr lang="en-US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!FDC 0/9549 ZNY </a:t>
            </a:r>
            <a:endParaRPr lang="en-US" sz="2000" b="1" u="sng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lvl="1"/>
            <a:r>
              <a:rPr lang="en-US" sz="1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ROUTE ZNY. </a:t>
            </a:r>
            <a:r>
              <a:rPr lang="en-US" sz="1400" b="1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Q450</a:t>
            </a:r>
            <a:r>
              <a:rPr lang="en-US" sz="1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HNNAH, NJ TO DEER PARK (DPK) VOR/DME, NY NA.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1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How Operators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2" y="1092760"/>
            <a:ext cx="8563858" cy="5136542"/>
          </a:xfrm>
        </p:spPr>
        <p:txBody>
          <a:bodyPr/>
          <a:lstStyle/>
          <a:p>
            <a:r>
              <a:rPr lang="en-US" dirty="0"/>
              <a:t>Share this briefing with others</a:t>
            </a:r>
          </a:p>
          <a:p>
            <a:pPr lvl="1"/>
            <a:r>
              <a:rPr lang="en-US" dirty="0"/>
              <a:t>Share with route planners, dispatchers, &amp; management/staff</a:t>
            </a:r>
          </a:p>
          <a:p>
            <a:r>
              <a:rPr lang="en-US" dirty="0"/>
              <a:t>Provide feedback and suggestions</a:t>
            </a:r>
          </a:p>
          <a:p>
            <a:pPr lvl="1"/>
            <a:r>
              <a:rPr lang="en-US" dirty="0"/>
              <a:t>Help identify issues/mitigations not yet identified</a:t>
            </a:r>
          </a:p>
          <a:p>
            <a:pPr lvl="1"/>
            <a:r>
              <a:rPr lang="en-US" dirty="0"/>
              <a:t>Direct questions/comments to NEC ACR</a:t>
            </a:r>
          </a:p>
          <a:p>
            <a:r>
              <a:rPr lang="en-US" dirty="0"/>
              <a:t>Watch for additional information</a:t>
            </a:r>
          </a:p>
          <a:p>
            <a:pPr lvl="1"/>
            <a:r>
              <a:rPr lang="en-US" dirty="0"/>
              <a:t>Flight Planners Telcon, NCF briefings, NBAA, CNS Taskforce, etc. </a:t>
            </a:r>
          </a:p>
          <a:p>
            <a:r>
              <a:rPr lang="en-US" dirty="0"/>
              <a:t>Plan resources for route planning &amp; programming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Updated Preferred IFR Routes were distributed on 9/22/2020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Do not file the new Q-Routes before </a:t>
            </a:r>
            <a:r>
              <a:rPr lang="en-US" u="sng" dirty="0">
                <a:solidFill>
                  <a:srgbClr val="FF0000"/>
                </a:solidFill>
              </a:rPr>
              <a:t>11/5/2020</a:t>
            </a:r>
          </a:p>
          <a:p>
            <a:r>
              <a:rPr lang="en-US" dirty="0"/>
              <a:t>Be ready to utilize the new routes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File the new Q-Routes beginning on </a:t>
            </a:r>
            <a:r>
              <a:rPr lang="en-US" u="sng" dirty="0">
                <a:solidFill>
                  <a:srgbClr val="FF0000"/>
                </a:solidFill>
              </a:rPr>
              <a:t>11/5/2020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79A845-894C-41FA-9A4A-EC9AC030B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1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9/10/2020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Q119 Publish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Q119 </a:t>
            </a:r>
            <a:r>
              <a:rPr lang="en-US" sz="2000" u="sng" dirty="0">
                <a:highlight>
                  <a:srgbClr val="DDDDDD"/>
                </a:highlight>
              </a:rPr>
              <a:t>SCOOB</a:t>
            </a:r>
            <a:r>
              <a:rPr lang="en-US" sz="2000" dirty="0">
                <a:highlight>
                  <a:srgbClr val="DDDDDD"/>
                </a:highlight>
              </a:rPr>
              <a:t>, VA TO WESTMINSTER, MD (</a:t>
            </a:r>
            <a:r>
              <a:rPr lang="en-US" sz="2000" u="sng" dirty="0">
                <a:highlight>
                  <a:srgbClr val="DDDDDD"/>
                </a:highlight>
              </a:rPr>
              <a:t>EMI</a:t>
            </a:r>
            <a:r>
              <a:rPr lang="en-US" sz="2000" dirty="0">
                <a:highlight>
                  <a:srgbClr val="DDDDDD"/>
                </a:highlight>
              </a:rPr>
              <a:t>) VORTAC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F54459-5404-4B20-B113-0A625648572F}"/>
              </a:ext>
            </a:extLst>
          </p:cNvPr>
          <p:cNvSpPr txBox="1"/>
          <p:nvPr/>
        </p:nvSpPr>
        <p:spPr>
          <a:xfrm>
            <a:off x="1286275" y="3991929"/>
            <a:ext cx="616362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6E711C-B580-41FE-9120-13547AD080E5}"/>
              </a:ext>
            </a:extLst>
          </p:cNvPr>
          <p:cNvSpPr txBox="1"/>
          <p:nvPr/>
        </p:nvSpPr>
        <p:spPr>
          <a:xfrm>
            <a:off x="4426807" y="1130785"/>
            <a:ext cx="616362" cy="338554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ZNY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E5D632-40B6-4D8F-9BA7-51CC04C69848}"/>
              </a:ext>
            </a:extLst>
          </p:cNvPr>
          <p:cNvSpPr txBox="1"/>
          <p:nvPr/>
        </p:nvSpPr>
        <p:spPr bwMode="auto">
          <a:xfrm>
            <a:off x="0" y="6014600"/>
            <a:ext cx="19026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Implement on 11/5/2020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354024-D916-4BE7-A30B-DDE1CDF01912}"/>
              </a:ext>
            </a:extLst>
          </p:cNvPr>
          <p:cNvSpPr txBox="1"/>
          <p:nvPr/>
        </p:nvSpPr>
        <p:spPr bwMode="auto">
          <a:xfrm>
            <a:off x="0" y="1684425"/>
            <a:ext cx="3556702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1" dirty="0">
                <a:solidFill>
                  <a:srgbClr val="FF0000"/>
                </a:solidFill>
              </a:rPr>
              <a:t>SAMPLE DETAILED SLIDE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FF0000"/>
                </a:solidFill>
              </a:rPr>
              <a:t>ADDITIONAL SLIDES AT THE END OF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3540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75949F96E8C4486B705D9DD6A4C96" ma:contentTypeVersion="8" ma:contentTypeDescription="Create a new document." ma:contentTypeScope="" ma:versionID="8664f8b8b7cfedd2e68ca08160119968">
  <xsd:schema xmlns:xsd="http://www.w3.org/2001/XMLSchema" xmlns:xs="http://www.w3.org/2001/XMLSchema" xmlns:p="http://schemas.microsoft.com/office/2006/metadata/properties" xmlns:ns3="79bc7661-2305-4ab2-9d34-80e3733c7668" xmlns:ns4="4afea966-dfe2-4e9e-a81f-236e8afc97c4" targetNamespace="http://schemas.microsoft.com/office/2006/metadata/properties" ma:root="true" ma:fieldsID="27654abc9f1c29036cd558dd9fd3486a" ns3:_="" ns4:_="">
    <xsd:import namespace="79bc7661-2305-4ab2-9d34-80e3733c7668"/>
    <xsd:import namespace="4afea966-dfe2-4e9e-a81f-236e8afc97c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c7661-2305-4ab2-9d34-80e3733c76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ea966-dfe2-4e9e-a81f-236e8afc9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D844BD-4B8C-4A61-A12B-C6B20B667A96}">
  <ds:schemaRefs>
    <ds:schemaRef ds:uri="http://purl.org/dc/elements/1.1/"/>
    <ds:schemaRef ds:uri="http://schemas.microsoft.com/office/2006/metadata/properties"/>
    <ds:schemaRef ds:uri="79bc7661-2305-4ab2-9d34-80e3733c766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afea966-dfe2-4e9e-a81f-236e8afc97c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AB95AB7-20D2-484F-A8B5-DAFF102FD9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c7661-2305-4ab2-9d34-80e3733c7668"/>
    <ds:schemaRef ds:uri="4afea966-dfe2-4e9e-a81f-236e8afc97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0C608D-F3DE-49F6-BBB0-D3FC49D386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197014</TotalTime>
  <Words>2727</Words>
  <Application>Microsoft Office PowerPoint</Application>
  <PresentationFormat>On-screen Show (4:3)</PresentationFormat>
  <Paragraphs>365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Calibri</vt:lpstr>
      <vt:lpstr>Calibri Light</vt:lpstr>
      <vt:lpstr>Helvetica Neue Medium</vt:lpstr>
      <vt:lpstr>Times New Roman</vt:lpstr>
      <vt:lpstr>1_Custom Design</vt:lpstr>
      <vt:lpstr>2_Custom Design</vt:lpstr>
      <vt:lpstr>3_Custom Design</vt:lpstr>
      <vt:lpstr>5_Custom Design</vt:lpstr>
      <vt:lpstr>Custom Design</vt:lpstr>
      <vt:lpstr>4_Custom Design</vt:lpstr>
      <vt:lpstr>Northeast Corridor Atlantic Coast Routes (NEC ACR)  11/5/2020 Implementation</vt:lpstr>
      <vt:lpstr>What We Are Doing, Why, When</vt:lpstr>
      <vt:lpstr>BEFORE</vt:lpstr>
      <vt:lpstr>FUTURE STATE 12/2/2021</vt:lpstr>
      <vt:lpstr>2020 Implementation Milestones</vt:lpstr>
      <vt:lpstr>NEC ACR Changes - 2020</vt:lpstr>
      <vt:lpstr>Q-Route NA NOTAMs  Effective 9/10/2020-11/5/2020</vt:lpstr>
      <vt:lpstr>How Operators Can Help</vt:lpstr>
      <vt:lpstr>9/10/2020 Q119 Publish Q119 SCOOB, VA TO WESTMINSTER, MD (EMI) VORTAC </vt:lpstr>
      <vt:lpstr>ZJX Q-Route/Y-Route NOTAMs  </vt:lpstr>
      <vt:lpstr>ZJX Q-Route NA NOTAMs  Effective through 12/2/2021</vt:lpstr>
      <vt:lpstr>ZJX Y-Route NA NOTAMs  Effective through 12/2/2021</vt:lpstr>
      <vt:lpstr>NEC ACR Go Team</vt:lpstr>
      <vt:lpstr>NEC ACR ROUTE INFO</vt:lpstr>
      <vt:lpstr>NEC ACR Changes - 2021</vt:lpstr>
      <vt:lpstr>ZDC High Altitude Sector Changes</vt:lpstr>
      <vt:lpstr>FAA Points of Contact</vt:lpstr>
      <vt:lpstr>Q-Routes – Detailed Slides</vt:lpstr>
      <vt:lpstr>9/10/2020 Q119 Publish Q119 SCOOB, VA TO WESTMINSTER, MD (EMI) VORTAC </vt:lpstr>
      <vt:lpstr>9/10/2020 Q127 Publish Q127 GORDONSVILLE, VA (GVE) VORTAC TO SMYRNA, DE (ENO) VORTAC </vt:lpstr>
      <vt:lpstr>9/10/2020 Q129 Publish Q129 GARIC, NC TO PYTON, MD</vt:lpstr>
      <vt:lpstr>9/10/2020 Q220 Publish Q220 RIFLE, NY TO LARIE, MA </vt:lpstr>
      <vt:lpstr>9/10/2020 Q430 Publish Q430 ZANDR, OH TO NANTUCKET, MA (ACK) VOR/DME </vt:lpstr>
      <vt:lpstr>9/10/2020 Q439 Publish Q439 BRIGS, NJ TO PRESQUE ISLE, ME (PQI) VOR/DME </vt:lpstr>
      <vt:lpstr>9/10/2020 Q450 Publish Q450 HNNAH, NJ TO DEER PARK, NY (DPK) VOR/DME </vt:lpstr>
      <vt:lpstr>9/10/2020 Q480 Amend Q480 Add KYLOH &amp; BEEKN</vt:lpstr>
      <vt:lpstr>J-Routes – Detailed Slides</vt:lpstr>
      <vt:lpstr>11/5/2020 J2 Cancel Segment J2 DEFUN, FL to Taylor (TAY), FL </vt:lpstr>
      <vt:lpstr>11/5/2020 J37 Cancel Segment J37 Albany (ALB), NY; to Massena (MSS), NY </vt:lpstr>
      <vt:lpstr>11/5/2020 J39 Cancel Segment J39 Crestview (CEW), FL to Montgomery (MGM), AL</vt:lpstr>
      <vt:lpstr>11/5/2020 J55 Cancel Segment J55 Charleston (CHS), SC to TUBAS, NC </vt:lpstr>
      <vt:lpstr>11/5/2020 J61 Cancel Segment J61 EDDYS, NC to Westminster (EMI), MD</vt:lpstr>
      <vt:lpstr>11/5/2020 J62 Completely Deleted J62 Robbinsville (RBV), NJ; to Nantucket (ACK), MA</vt:lpstr>
      <vt:lpstr>11/5/2020 J109 Completely Deleted J109 Wilmington (ILM), NC to Linden (LDN), VA </vt:lpstr>
      <vt:lpstr>11/5/2020 J121 Cancel Segment J121 BRIGS, NJ to Kennebunk (ENE), ME </vt:lpstr>
      <vt:lpstr>11/5/2020 J230 Completely Deleted J230 Robbinsville (RBV), NJ to Bellaire (AIR), OH </vt:lpstr>
      <vt:lpstr>11/5/2020 J570 Completely Deleted J570 Albany (ALB), NY to Mirabel (YMX), PQ, Canada </vt:lpstr>
      <vt:lpstr>11/5/2020 Q108 Completely Deleted Q108 GADAY, AL to HKUNA, FL 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20190528 CLE DTW Metroplex Closeout for May 29-30 2019</dc:title>
  <dc:creator>donald.m.ossinger@faa.gov;Ronald.Wood@faa.gov</dc:creator>
  <cp:lastModifiedBy>Doug Perkins</cp:lastModifiedBy>
  <cp:revision>1670</cp:revision>
  <dcterms:created xsi:type="dcterms:W3CDTF">2005-01-28T20:32:53Z</dcterms:created>
  <dcterms:modified xsi:type="dcterms:W3CDTF">2020-11-11T18:02:50Z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0x010100A1375949F96E8C4486B705D9DD6A4C96</vt:lpwstr>
  </property>
  <property fmtid="{D5CDD505-2E9C-101B-9397-08002B2CF9AE}" pid="3" name="Order">
    <vt:r8>5000</vt:r8>
  </property>
  <property fmtid="{D5CDD505-2E9C-101B-9397-08002B2CF9AE}" pid="4" name="xd_ProgID">
    <vt:lpwstr/>
  </property>
  <property fmtid="{D5CDD505-2E9C-101B-9397-08002B2CF9AE}" pid="5" name="TemplateUrl">
    <vt:lpwstr/>
  </property>
</Properties>
</file>